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352" r:id="rId5"/>
    <p:sldId id="365" r:id="rId6"/>
    <p:sldId id="362" r:id="rId7"/>
    <p:sldId id="261" r:id="rId8"/>
    <p:sldId id="351" r:id="rId9"/>
    <p:sldId id="360" r:id="rId10"/>
    <p:sldId id="343" r:id="rId11"/>
    <p:sldId id="342" r:id="rId12"/>
    <p:sldId id="344" r:id="rId13"/>
    <p:sldId id="256" r:id="rId14"/>
    <p:sldId id="345" r:id="rId15"/>
    <p:sldId id="346" r:id="rId16"/>
    <p:sldId id="347" r:id="rId17"/>
    <p:sldId id="348" r:id="rId18"/>
    <p:sldId id="359" r:id="rId19"/>
    <p:sldId id="357" r:id="rId20"/>
    <p:sldId id="341" r:id="rId21"/>
    <p:sldId id="366" r:id="rId22"/>
    <p:sldId id="363" r:id="rId23"/>
    <p:sldId id="364" r:id="rId24"/>
    <p:sldId id="349" r:id="rId25"/>
    <p:sldId id="354" r:id="rId26"/>
    <p:sldId id="353" r:id="rId27"/>
    <p:sldId id="358" r:id="rId28"/>
    <p:sldId id="35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192B164-6360-4E6D-937D-7C2137E58EEA}">
          <p14:sldIdLst>
            <p14:sldId id="352"/>
            <p14:sldId id="365"/>
            <p14:sldId id="362"/>
            <p14:sldId id="261"/>
            <p14:sldId id="351"/>
            <p14:sldId id="360"/>
            <p14:sldId id="343"/>
            <p14:sldId id="342"/>
            <p14:sldId id="344"/>
            <p14:sldId id="256"/>
            <p14:sldId id="345"/>
            <p14:sldId id="346"/>
            <p14:sldId id="347"/>
            <p14:sldId id="348"/>
            <p14:sldId id="359"/>
            <p14:sldId id="357"/>
            <p14:sldId id="341"/>
            <p14:sldId id="366"/>
            <p14:sldId id="363"/>
            <p14:sldId id="364"/>
            <p14:sldId id="349"/>
          </p14:sldIdLst>
        </p14:section>
        <p14:section name="Waste Slides" id="{2BF3BBA9-A1B4-4C9B-88FA-E1B47509FD12}">
          <p14:sldIdLst>
            <p14:sldId id="354"/>
            <p14:sldId id="353"/>
            <p14:sldId id="358"/>
            <p14:sldId id="350"/>
          </p14:sldIdLst>
        </p14:section>
      </p14:sectionLst>
    </p:ext>
    <p:ext uri="{EFAFB233-063F-42B5-8137-9DF3F51BA10A}">
      <p15:sldGuideLst xmlns:p15="http://schemas.microsoft.com/office/powerpoint/2012/main">
        <p15:guide id="1" pos="816" userDrawn="1">
          <p15:clr>
            <a:srgbClr val="A4A3A4"/>
          </p15:clr>
        </p15:guide>
        <p15:guide id="2" orient="horz" pos="3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83FF"/>
    <a:srgbClr val="F4F78D"/>
    <a:srgbClr val="FFE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6F6F30-733F-43CF-9970-C2FF86F3E24B}" v="409" dt="2025-09-01T15:38:32.626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4240" autoAdjust="0"/>
  </p:normalViewPr>
  <p:slideViewPr>
    <p:cSldViewPr snapToGrid="0">
      <p:cViewPr>
        <p:scale>
          <a:sx n="66" d="100"/>
          <a:sy n="66" d="100"/>
        </p:scale>
        <p:origin x="708" y="180"/>
      </p:cViewPr>
      <p:guideLst>
        <p:guide pos="816"/>
        <p:guide orient="horz" pos="3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281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A57456-157A-C12A-2FEC-91B7B9EE49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46761-828E-1508-56BD-BAEADF3486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95820-84BB-3447-8286-60A51307E7F2}" type="datetimeFigureOut">
              <a:rPr lang="en-US" smtClean="0"/>
              <a:t>9/2/2025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28A7E-6B0E-809C-73D1-4B5E2FF471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A5AA6-0C5B-430A-E0C4-C90B2F0A1C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476440-F66F-F947-8EFC-EA5202ACFD2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11763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8FC54-6AE4-6A4A-9756-823A0F1BE5A6}" type="datetimeFigureOut">
              <a:rPr lang="en-US" smtClean="0"/>
              <a:t>9/2/2025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9E9EB-07EB-9D44-9F5A-AB1FBECCDD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7587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71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Home page of ASR – </a:t>
            </a:r>
            <a:r>
              <a:rPr lang="en-IN" dirty="0" err="1"/>
              <a:t>FairBench</a:t>
            </a:r>
            <a:r>
              <a:rPr lang="en-IN" dirty="0"/>
              <a:t> Leaderboard</a:t>
            </a:r>
          </a:p>
          <a:p>
            <a:r>
              <a:rPr lang="en-IN" dirty="0"/>
              <a:t>While describing Table </a:t>
            </a:r>
            <a:r>
              <a:rPr lang="en-IN" dirty="0">
                <a:sym typeface="Wingdings" panose="05000000000000000000" pitchFamily="2" charset="2"/>
              </a:rPr>
              <a:t> Introduce FAAS,  WE have a paper on this . This paper and this </a:t>
            </a:r>
            <a:r>
              <a:rPr lang="en-IN" dirty="0" err="1">
                <a:sym typeface="Wingdings" panose="05000000000000000000" pitchFamily="2" charset="2"/>
              </a:rPr>
              <a:t>platfrom</a:t>
            </a:r>
            <a:r>
              <a:rPr lang="en-IN" dirty="0">
                <a:sym typeface="Wingdings" panose="05000000000000000000" pitchFamily="2" charset="2"/>
              </a:rPr>
              <a:t> are kind of linked together.</a:t>
            </a:r>
          </a:p>
          <a:p>
            <a:r>
              <a:rPr lang="en-IN" dirty="0">
                <a:sym typeface="Wingdings" panose="05000000000000000000" pitchFamily="2" charset="2"/>
              </a:rPr>
              <a:t>Other columns WER, </a:t>
            </a:r>
            <a:r>
              <a:rPr lang="en-IN" dirty="0" err="1">
                <a:sym typeface="Wingdings" panose="05000000000000000000" pitchFamily="2" charset="2"/>
              </a:rPr>
              <a:t>RTFx</a:t>
            </a:r>
            <a:r>
              <a:rPr lang="en-IN" dirty="0">
                <a:sym typeface="Wingdings" panose="05000000000000000000" pitchFamily="2" charset="2"/>
              </a:rPr>
              <a:t>  This is especially helpful in choosing ASR model</a:t>
            </a:r>
          </a:p>
          <a:p>
            <a:r>
              <a:rPr lang="en-IN" dirty="0">
                <a:sym typeface="Wingdings" panose="05000000000000000000" pitchFamily="2" charset="2"/>
              </a:rPr>
              <a:t>Two circular buttons,  Export table to PDF or CSV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052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Data Storage and Management</a:t>
            </a:r>
          </a:p>
          <a:p>
            <a:r>
              <a:rPr lang="en-US" b="1" dirty="0"/>
              <a:t>Hugging Face Hub</a:t>
            </a:r>
            <a:r>
              <a:rPr lang="en-US" dirty="0"/>
              <a:t> – for hosting and versioning datasets and model outputs</a:t>
            </a:r>
          </a:p>
          <a:p>
            <a:r>
              <a:rPr lang="en-US" b="1" dirty="0"/>
              <a:t>Hugging Face API</a:t>
            </a:r>
            <a:r>
              <a:rPr lang="en-US" dirty="0"/>
              <a:t> – for programmatic access to stored assets and integration with the application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939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0572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03041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8308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>
            <a:extLst>
              <a:ext uri="{FF2B5EF4-FFF2-40B4-BE49-F238E27FC236}">
                <a16:creationId xmlns:a16="http://schemas.microsoft.com/office/drawing/2014/main" id="{76609C33-D605-6146-1378-F67C572F05C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04800 w 12192000"/>
              <a:gd name="connsiteY0" fmla="*/ 266701 h 6858000"/>
              <a:gd name="connsiteX1" fmla="*/ 304800 w 12192000"/>
              <a:gd name="connsiteY1" fmla="*/ 6591300 h 6858000"/>
              <a:gd name="connsiteX2" fmla="*/ 11887200 w 12192000"/>
              <a:gd name="connsiteY2" fmla="*/ 6591300 h 6858000"/>
              <a:gd name="connsiteX3" fmla="*/ 11887200 w 12192000"/>
              <a:gd name="connsiteY3" fmla="*/ 266701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304800" y="266701"/>
                </a:moveTo>
                <a:lnTo>
                  <a:pt x="304800" y="6591300"/>
                </a:lnTo>
                <a:lnTo>
                  <a:pt x="11887200" y="6591300"/>
                </a:lnTo>
                <a:lnTo>
                  <a:pt x="11887200" y="26670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2398E06-9E0E-BC81-DEB5-1DB2F863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92200"/>
            <a:ext cx="10515600" cy="4348480"/>
          </a:xfrm>
        </p:spPr>
        <p:txBody>
          <a:bodyPr anchor="ctr"/>
          <a:lstStyle>
            <a:lvl1pPr algn="ctr">
              <a:defRPr sz="54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</p:spPr>
        <p:txBody>
          <a:bodyPr/>
          <a:lstStyle>
            <a:lvl1pPr marL="0" indent="0" algn="ct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69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9BC2AC2-003C-AACD-1271-F2F8FBE8F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5029200" cy="18288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758F50-A87C-F2A1-40E8-08F07081E9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84848" y="1097280"/>
            <a:ext cx="4572000" cy="182880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600"/>
            </a:lvl2pPr>
            <a:lvl3pPr marL="1371600">
              <a:buSzPct val="80000"/>
              <a:defRPr sz="1400"/>
            </a:lvl3pPr>
            <a:lvl4pPr marL="1828800">
              <a:buSzPct val="80000"/>
              <a:defRPr sz="1200"/>
            </a:lvl4pPr>
            <a:lvl5pPr marL="2286000"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23B02AB-1DB6-AF79-E1B3-175C76BE5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160" y="3172968"/>
            <a:ext cx="10076688" cy="310896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600"/>
            </a:lvl2pPr>
            <a:lvl3pPr marL="1371600">
              <a:buSzPct val="80000"/>
              <a:defRPr sz="1400"/>
            </a:lvl3pPr>
            <a:lvl4pPr marL="1828800">
              <a:buSzPct val="80000"/>
              <a:defRPr sz="1200"/>
            </a:lvl4pPr>
            <a:lvl5pPr marL="2286000"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774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9BC2AC2-003C-AACD-1271-F2F8FBE8F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0656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758F50-A87C-F2A1-40E8-08F07081E9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572000" cy="3429000"/>
          </a:xfrm>
          <a:noFill/>
        </p:spPr>
        <p:txBody>
          <a:bodyPr lIns="0" tIns="0" rIns="0" bIns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400"/>
              </a:spcBef>
              <a:buSzPct val="80000"/>
              <a:defRPr sz="1800" b="1"/>
            </a:lvl1pPr>
            <a:lvl2pPr marL="457200" indent="0">
              <a:lnSpc>
                <a:spcPct val="90000"/>
              </a:lnSpc>
              <a:spcBef>
                <a:spcPts val="1400"/>
              </a:spcBef>
              <a:buSzPct val="80000"/>
              <a:buNone/>
              <a:defRPr sz="1800"/>
            </a:lvl2pPr>
            <a:lvl3pPr marL="914400">
              <a:lnSpc>
                <a:spcPct val="90000"/>
              </a:lnSpc>
              <a:spcBef>
                <a:spcPts val="1400"/>
              </a:spcBef>
              <a:buSzPct val="80000"/>
              <a:defRPr sz="1800"/>
            </a:lvl3pPr>
            <a:lvl4pPr marL="914400" indent="0">
              <a:lnSpc>
                <a:spcPct val="90000"/>
              </a:lnSpc>
              <a:spcBef>
                <a:spcPts val="1400"/>
              </a:spcBef>
              <a:buSzPct val="80000"/>
              <a:buNone/>
              <a:defRPr sz="1800"/>
            </a:lvl4pPr>
            <a:lvl5pPr marL="1371600">
              <a:lnSpc>
                <a:spcPct val="90000"/>
              </a:lnSpc>
              <a:spcBef>
                <a:spcPts val="1400"/>
              </a:spcBef>
              <a:buSzPct val="80000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23B02AB-1DB6-AF79-E1B3-175C76BE5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7064" y="2377440"/>
            <a:ext cx="4645152" cy="342900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800"/>
            </a:lvl2pPr>
            <a:lvl3pPr marL="1371600">
              <a:buSzPct val="80000"/>
              <a:defRPr sz="1800"/>
            </a:lvl3pPr>
            <a:lvl4pPr marL="1828800">
              <a:buSzPct val="80000"/>
              <a:defRPr sz="1800"/>
            </a:lvl4pPr>
            <a:lvl5pPr marL="2286000">
              <a:buSzPct val="80000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4241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659BA83-0C6E-2A70-AED3-E386CABE6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601200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1280160" y="2377440"/>
            <a:ext cx="9619488" cy="3429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889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663440" cy="3566160"/>
          </a:xfrm>
          <a:solidFill>
            <a:schemeClr val="accent4"/>
          </a:solidFill>
        </p:spPr>
        <p:txBody>
          <a:bodyPr lIns="365760" tIns="365760" rIns="365760" bIns="365760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buClr>
                <a:schemeClr val="tx1"/>
              </a:buClr>
              <a:buSzPct val="80000"/>
              <a:defRPr sz="1600"/>
            </a:lvl2pPr>
            <a:lvl3pPr marL="1371600">
              <a:buClr>
                <a:schemeClr val="tx1"/>
              </a:buClr>
              <a:buSzPct val="80000"/>
              <a:defRPr sz="1400"/>
            </a:lvl3pPr>
            <a:lvl4pPr marL="1828800">
              <a:buClr>
                <a:schemeClr val="tx1"/>
              </a:buClr>
              <a:buSzPct val="80000"/>
              <a:defRPr sz="1200"/>
            </a:lvl4pPr>
            <a:lvl5pPr marL="2286000"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377440"/>
            <a:ext cx="4663440" cy="3566160"/>
          </a:xfrm>
          <a:solidFill>
            <a:schemeClr val="accent4"/>
          </a:solidFill>
        </p:spPr>
        <p:txBody>
          <a:bodyPr lIns="365760" tIns="365760" rIns="365760" bIns="365760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sz="1800" cap="all" baseline="0"/>
            </a:lvl1pPr>
            <a:lvl2pPr marL="914400">
              <a:buClr>
                <a:schemeClr val="tx1"/>
              </a:buClr>
              <a:buSzPct val="80000"/>
              <a:defRPr sz="1600"/>
            </a:lvl2pPr>
            <a:lvl3pPr marL="1371600">
              <a:buClr>
                <a:schemeClr val="tx1"/>
              </a:buClr>
              <a:buSzPct val="80000"/>
              <a:defRPr sz="1400"/>
            </a:lvl3pPr>
            <a:lvl4pPr marL="1828800">
              <a:buClr>
                <a:schemeClr val="tx1"/>
              </a:buClr>
              <a:buSzPct val="80000"/>
              <a:defRPr sz="1200"/>
            </a:lvl4pPr>
            <a:lvl5pPr marL="2286000"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396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163824"/>
            <a:ext cx="10515600" cy="2322576"/>
          </a:xfrm>
          <a:prstGeom prst="rect">
            <a:avLst/>
          </a:prstGeom>
          <a:noFill/>
        </p:spPr>
        <p:txBody>
          <a:bodyPr wrap="square" bIns="0" anchor="ctr">
            <a:no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548640"/>
            <a:ext cx="2286000" cy="2286000"/>
          </a:xfrm>
          <a:prstGeom prst="ellipse">
            <a:avLst/>
          </a:prstGeom>
        </p:spPr>
        <p:txBody>
          <a:bodyPr anchor="t"/>
          <a:lstStyle>
            <a:lvl1pPr marL="0" indent="0" algn="ctr">
              <a:buNone/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6044184"/>
            <a:ext cx="9116568" cy="365760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9110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034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438DF-EA6F-896C-322E-778036DCF8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Your </a:t>
            </a:r>
            <a:r>
              <a:rPr lang="en-US" dirty="0" err="1"/>
              <a:t>TExt</a:t>
            </a:r>
            <a:endParaRPr lang="en-IN" dirty="0"/>
          </a:p>
        </p:txBody>
      </p:sp>
      <p:sp>
        <p:nvSpPr>
          <p:cNvPr id="3" name="Freeform 12">
            <a:extLst>
              <a:ext uri="{FF2B5EF4-FFF2-40B4-BE49-F238E27FC236}">
                <a16:creationId xmlns:a16="http://schemas.microsoft.com/office/drawing/2014/main" id="{5FFC1809-465E-5115-1176-4236CD16036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04800 w 12192000"/>
              <a:gd name="connsiteY0" fmla="*/ 266701 h 6858000"/>
              <a:gd name="connsiteX1" fmla="*/ 304800 w 12192000"/>
              <a:gd name="connsiteY1" fmla="*/ 6591300 h 6858000"/>
              <a:gd name="connsiteX2" fmla="*/ 11887200 w 12192000"/>
              <a:gd name="connsiteY2" fmla="*/ 6591300 h 6858000"/>
              <a:gd name="connsiteX3" fmla="*/ 11887200 w 12192000"/>
              <a:gd name="connsiteY3" fmla="*/ 266701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304800" y="266701"/>
                </a:moveTo>
                <a:lnTo>
                  <a:pt x="304800" y="6591300"/>
                </a:lnTo>
                <a:lnTo>
                  <a:pt x="11887200" y="6591300"/>
                </a:lnTo>
                <a:lnTo>
                  <a:pt x="11887200" y="26670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593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738F023-8BDF-71DB-D6AB-776F7C6413B2}"/>
              </a:ext>
            </a:extLst>
          </p:cNvPr>
          <p:cNvSpPr/>
          <p:nvPr userDrawn="1"/>
        </p:nvSpPr>
        <p:spPr>
          <a:xfrm>
            <a:off x="8839199" y="-525291"/>
            <a:ext cx="3748391" cy="7879402"/>
          </a:xfrm>
          <a:custGeom>
            <a:avLst/>
            <a:gdLst>
              <a:gd name="connsiteX0" fmla="*/ 0 w 3581400"/>
              <a:gd name="connsiteY0" fmla="*/ 0 h 6858000"/>
              <a:gd name="connsiteX1" fmla="*/ 3581400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  <a:gd name="connsiteX4" fmla="*/ 0 w 3581400"/>
              <a:gd name="connsiteY4" fmla="*/ 6172201 h 6858000"/>
              <a:gd name="connsiteX5" fmla="*/ 2971800 w 3581400"/>
              <a:gd name="connsiteY5" fmla="*/ 6172201 h 6858000"/>
              <a:gd name="connsiteX6" fmla="*/ 2971800 w 3581400"/>
              <a:gd name="connsiteY6" fmla="*/ 685800 h 6858000"/>
              <a:gd name="connsiteX7" fmla="*/ 0 w 3581400"/>
              <a:gd name="connsiteY7" fmla="*/ 6858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6172201"/>
                </a:lnTo>
                <a:lnTo>
                  <a:pt x="2971800" y="6172201"/>
                </a:lnTo>
                <a:lnTo>
                  <a:pt x="2971800" y="685800"/>
                </a:lnTo>
                <a:lnTo>
                  <a:pt x="0" y="6858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4114800" cy="2286000"/>
          </a:xfrm>
        </p:spPr>
        <p:txBody>
          <a:bodyPr/>
          <a:lstStyle>
            <a:lvl1pPr>
              <a:defRPr sz="32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3566160"/>
            <a:ext cx="4114800" cy="2651760"/>
          </a:xfrm>
        </p:spPr>
        <p:txBody>
          <a:bodyPr>
            <a:normAutofit/>
          </a:bodyPr>
          <a:lstStyle>
            <a:lvl1pPr marL="457200" indent="-457200">
              <a:lnSpc>
                <a:spcPct val="100000"/>
              </a:lnSpc>
              <a:spcBef>
                <a:spcPts val="14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2400" cap="all" spc="0" baseline="0"/>
            </a:lvl1pPr>
            <a:lvl2pPr marL="914400">
              <a:defRPr spc="0" baseline="0"/>
            </a:lvl2pPr>
            <a:lvl3pPr marL="1371600">
              <a:defRPr spc="0" baseline="0"/>
            </a:lvl3pPr>
            <a:lvl4pPr marL="1828800">
              <a:defRPr spc="0" baseline="0"/>
            </a:lvl4pPr>
            <a:lvl5pPr marL="2286000"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7296" y="1440180"/>
            <a:ext cx="5897880" cy="397764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816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2697480"/>
            <a:ext cx="10515600" cy="2606040"/>
          </a:xfrm>
        </p:spPr>
        <p:txBody>
          <a:bodyPr anchor="ctr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6044184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952" cy="23682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5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A510974D-B222-2876-052D-21F0E075D288}"/>
              </a:ext>
            </a:extLst>
          </p:cNvPr>
          <p:cNvSpPr/>
          <p:nvPr userDrawn="1"/>
        </p:nvSpPr>
        <p:spPr>
          <a:xfrm>
            <a:off x="-85204" y="-44883"/>
            <a:ext cx="12449585" cy="4508533"/>
          </a:xfrm>
          <a:custGeom>
            <a:avLst/>
            <a:gdLst>
              <a:gd name="connsiteX0" fmla="*/ 0 w 12192000"/>
              <a:gd name="connsiteY0" fmla="*/ 0 h 4457700"/>
              <a:gd name="connsiteX1" fmla="*/ 12192000 w 12192000"/>
              <a:gd name="connsiteY1" fmla="*/ 0 h 4457700"/>
              <a:gd name="connsiteX2" fmla="*/ 12192000 w 12192000"/>
              <a:gd name="connsiteY2" fmla="*/ 4457700 h 4457700"/>
              <a:gd name="connsiteX3" fmla="*/ 11563350 w 12192000"/>
              <a:gd name="connsiteY3" fmla="*/ 4457700 h 4457700"/>
              <a:gd name="connsiteX4" fmla="*/ 11563350 w 12192000"/>
              <a:gd name="connsiteY4" fmla="*/ 685800 h 4457700"/>
              <a:gd name="connsiteX5" fmla="*/ 628650 w 12192000"/>
              <a:gd name="connsiteY5" fmla="*/ 685800 h 4457700"/>
              <a:gd name="connsiteX6" fmla="*/ 628650 w 12192000"/>
              <a:gd name="connsiteY6" fmla="*/ 4457700 h 4457700"/>
              <a:gd name="connsiteX7" fmla="*/ 0 w 12192000"/>
              <a:gd name="connsiteY7" fmla="*/ 4457700 h 4457700"/>
              <a:gd name="connsiteX0" fmla="*/ 0 w 12192000"/>
              <a:gd name="connsiteY0" fmla="*/ 0 h 4457700"/>
              <a:gd name="connsiteX1" fmla="*/ 12192000 w 12192000"/>
              <a:gd name="connsiteY1" fmla="*/ 0 h 4457700"/>
              <a:gd name="connsiteX2" fmla="*/ 12192000 w 12192000"/>
              <a:gd name="connsiteY2" fmla="*/ 4457700 h 4457700"/>
              <a:gd name="connsiteX3" fmla="*/ 11563350 w 12192000"/>
              <a:gd name="connsiteY3" fmla="*/ 4457700 h 4457700"/>
              <a:gd name="connsiteX4" fmla="*/ 11563350 w 12192000"/>
              <a:gd name="connsiteY4" fmla="*/ 685800 h 4457700"/>
              <a:gd name="connsiteX5" fmla="*/ 628650 w 12192000"/>
              <a:gd name="connsiteY5" fmla="*/ 685800 h 4457700"/>
              <a:gd name="connsiteX6" fmla="*/ 628650 w 12192000"/>
              <a:gd name="connsiteY6" fmla="*/ 4457700 h 4457700"/>
              <a:gd name="connsiteX7" fmla="*/ 366178 w 12192000"/>
              <a:gd name="connsiteY7" fmla="*/ 4423130 h 4457700"/>
              <a:gd name="connsiteX8" fmla="*/ 0 w 12192000"/>
              <a:gd name="connsiteY8" fmla="*/ 0 h 4457700"/>
              <a:gd name="connsiteX0" fmla="*/ 17861 w 11825822"/>
              <a:gd name="connsiteY0" fmla="*/ 25928 h 4457700"/>
              <a:gd name="connsiteX1" fmla="*/ 11825822 w 11825822"/>
              <a:gd name="connsiteY1" fmla="*/ 0 h 4457700"/>
              <a:gd name="connsiteX2" fmla="*/ 11825822 w 11825822"/>
              <a:gd name="connsiteY2" fmla="*/ 4457700 h 4457700"/>
              <a:gd name="connsiteX3" fmla="*/ 11197172 w 11825822"/>
              <a:gd name="connsiteY3" fmla="*/ 4457700 h 4457700"/>
              <a:gd name="connsiteX4" fmla="*/ 11197172 w 11825822"/>
              <a:gd name="connsiteY4" fmla="*/ 685800 h 4457700"/>
              <a:gd name="connsiteX5" fmla="*/ 262472 w 11825822"/>
              <a:gd name="connsiteY5" fmla="*/ 685800 h 4457700"/>
              <a:gd name="connsiteX6" fmla="*/ 262472 w 11825822"/>
              <a:gd name="connsiteY6" fmla="*/ 4457700 h 4457700"/>
              <a:gd name="connsiteX7" fmla="*/ 0 w 11825822"/>
              <a:gd name="connsiteY7" fmla="*/ 4423130 h 4457700"/>
              <a:gd name="connsiteX8" fmla="*/ 17861 w 11825822"/>
              <a:gd name="connsiteY8" fmla="*/ 25928 h 4457700"/>
              <a:gd name="connsiteX0" fmla="*/ 17861 w 11825822"/>
              <a:gd name="connsiteY0" fmla="*/ 25928 h 4457700"/>
              <a:gd name="connsiteX1" fmla="*/ 11825822 w 11825822"/>
              <a:gd name="connsiteY1" fmla="*/ 0 h 4457700"/>
              <a:gd name="connsiteX2" fmla="*/ 11522163 w 11825822"/>
              <a:gd name="connsiteY2" fmla="*/ 4423130 h 4457700"/>
              <a:gd name="connsiteX3" fmla="*/ 11197172 w 11825822"/>
              <a:gd name="connsiteY3" fmla="*/ 4457700 h 4457700"/>
              <a:gd name="connsiteX4" fmla="*/ 11197172 w 11825822"/>
              <a:gd name="connsiteY4" fmla="*/ 685800 h 4457700"/>
              <a:gd name="connsiteX5" fmla="*/ 262472 w 11825822"/>
              <a:gd name="connsiteY5" fmla="*/ 685800 h 4457700"/>
              <a:gd name="connsiteX6" fmla="*/ 262472 w 11825822"/>
              <a:gd name="connsiteY6" fmla="*/ 4457700 h 4457700"/>
              <a:gd name="connsiteX7" fmla="*/ 0 w 11825822"/>
              <a:gd name="connsiteY7" fmla="*/ 4423130 h 4457700"/>
              <a:gd name="connsiteX8" fmla="*/ 17861 w 11825822"/>
              <a:gd name="connsiteY8" fmla="*/ 25928 h 4457700"/>
              <a:gd name="connsiteX0" fmla="*/ 17861 w 11540024"/>
              <a:gd name="connsiteY0" fmla="*/ 1 h 4431773"/>
              <a:gd name="connsiteX1" fmla="*/ 11540024 w 11540024"/>
              <a:gd name="connsiteY1" fmla="*/ 0 h 4431773"/>
              <a:gd name="connsiteX2" fmla="*/ 11522163 w 11540024"/>
              <a:gd name="connsiteY2" fmla="*/ 4397203 h 4431773"/>
              <a:gd name="connsiteX3" fmla="*/ 11197172 w 11540024"/>
              <a:gd name="connsiteY3" fmla="*/ 4431773 h 4431773"/>
              <a:gd name="connsiteX4" fmla="*/ 11197172 w 11540024"/>
              <a:gd name="connsiteY4" fmla="*/ 659873 h 4431773"/>
              <a:gd name="connsiteX5" fmla="*/ 262472 w 11540024"/>
              <a:gd name="connsiteY5" fmla="*/ 659873 h 4431773"/>
              <a:gd name="connsiteX6" fmla="*/ 262472 w 11540024"/>
              <a:gd name="connsiteY6" fmla="*/ 4431773 h 4431773"/>
              <a:gd name="connsiteX7" fmla="*/ 0 w 11540024"/>
              <a:gd name="connsiteY7" fmla="*/ 4397203 h 4431773"/>
              <a:gd name="connsiteX8" fmla="*/ 17861 w 11540024"/>
              <a:gd name="connsiteY8" fmla="*/ 1 h 4431773"/>
              <a:gd name="connsiteX0" fmla="*/ 35723 w 11540024"/>
              <a:gd name="connsiteY0" fmla="*/ 388914 h 4431773"/>
              <a:gd name="connsiteX1" fmla="*/ 11540024 w 11540024"/>
              <a:gd name="connsiteY1" fmla="*/ 0 h 4431773"/>
              <a:gd name="connsiteX2" fmla="*/ 11522163 w 11540024"/>
              <a:gd name="connsiteY2" fmla="*/ 4397203 h 4431773"/>
              <a:gd name="connsiteX3" fmla="*/ 11197172 w 11540024"/>
              <a:gd name="connsiteY3" fmla="*/ 4431773 h 4431773"/>
              <a:gd name="connsiteX4" fmla="*/ 11197172 w 11540024"/>
              <a:gd name="connsiteY4" fmla="*/ 659873 h 4431773"/>
              <a:gd name="connsiteX5" fmla="*/ 262472 w 11540024"/>
              <a:gd name="connsiteY5" fmla="*/ 659873 h 4431773"/>
              <a:gd name="connsiteX6" fmla="*/ 262472 w 11540024"/>
              <a:gd name="connsiteY6" fmla="*/ 4431773 h 4431773"/>
              <a:gd name="connsiteX7" fmla="*/ 0 w 11540024"/>
              <a:gd name="connsiteY7" fmla="*/ 4397203 h 4431773"/>
              <a:gd name="connsiteX8" fmla="*/ 35723 w 11540024"/>
              <a:gd name="connsiteY8" fmla="*/ 388914 h 4431773"/>
              <a:gd name="connsiteX0" fmla="*/ 35723 w 11540024"/>
              <a:gd name="connsiteY0" fmla="*/ 1 h 4042860"/>
              <a:gd name="connsiteX1" fmla="*/ 11540024 w 11540024"/>
              <a:gd name="connsiteY1" fmla="*/ 0 h 4042860"/>
              <a:gd name="connsiteX2" fmla="*/ 11522163 w 11540024"/>
              <a:gd name="connsiteY2" fmla="*/ 4008290 h 4042860"/>
              <a:gd name="connsiteX3" fmla="*/ 11197172 w 11540024"/>
              <a:gd name="connsiteY3" fmla="*/ 4042860 h 4042860"/>
              <a:gd name="connsiteX4" fmla="*/ 11197172 w 11540024"/>
              <a:gd name="connsiteY4" fmla="*/ 270960 h 4042860"/>
              <a:gd name="connsiteX5" fmla="*/ 262472 w 11540024"/>
              <a:gd name="connsiteY5" fmla="*/ 270960 h 4042860"/>
              <a:gd name="connsiteX6" fmla="*/ 262472 w 11540024"/>
              <a:gd name="connsiteY6" fmla="*/ 4042860 h 4042860"/>
              <a:gd name="connsiteX7" fmla="*/ 0 w 11540024"/>
              <a:gd name="connsiteY7" fmla="*/ 4008290 h 4042860"/>
              <a:gd name="connsiteX8" fmla="*/ 35723 w 11540024"/>
              <a:gd name="connsiteY8" fmla="*/ 1 h 4042860"/>
              <a:gd name="connsiteX0" fmla="*/ 47507 w 11551808"/>
              <a:gd name="connsiteY0" fmla="*/ 1 h 4048202"/>
              <a:gd name="connsiteX1" fmla="*/ 11551808 w 11551808"/>
              <a:gd name="connsiteY1" fmla="*/ 0 h 4048202"/>
              <a:gd name="connsiteX2" fmla="*/ 11533947 w 11551808"/>
              <a:gd name="connsiteY2" fmla="*/ 4008290 h 4048202"/>
              <a:gd name="connsiteX3" fmla="*/ 11208956 w 11551808"/>
              <a:gd name="connsiteY3" fmla="*/ 4042860 h 4048202"/>
              <a:gd name="connsiteX4" fmla="*/ 11208956 w 11551808"/>
              <a:gd name="connsiteY4" fmla="*/ 270960 h 4048202"/>
              <a:gd name="connsiteX5" fmla="*/ 274256 w 11551808"/>
              <a:gd name="connsiteY5" fmla="*/ 270960 h 4048202"/>
              <a:gd name="connsiteX6" fmla="*/ 274256 w 11551808"/>
              <a:gd name="connsiteY6" fmla="*/ 4042860 h 4048202"/>
              <a:gd name="connsiteX7" fmla="*/ 0 w 11551808"/>
              <a:gd name="connsiteY7" fmla="*/ 4048202 h 4048202"/>
              <a:gd name="connsiteX8" fmla="*/ 47507 w 11551808"/>
              <a:gd name="connsiteY8" fmla="*/ 1 h 4048202"/>
              <a:gd name="connsiteX0" fmla="*/ 47507 w 11551808"/>
              <a:gd name="connsiteY0" fmla="*/ 1 h 4048202"/>
              <a:gd name="connsiteX1" fmla="*/ 11551808 w 11551808"/>
              <a:gd name="connsiteY1" fmla="*/ 0 h 4048202"/>
              <a:gd name="connsiteX2" fmla="*/ 11533947 w 11551808"/>
              <a:gd name="connsiteY2" fmla="*/ 4042500 h 4048202"/>
              <a:gd name="connsiteX3" fmla="*/ 11208956 w 11551808"/>
              <a:gd name="connsiteY3" fmla="*/ 4042860 h 4048202"/>
              <a:gd name="connsiteX4" fmla="*/ 11208956 w 11551808"/>
              <a:gd name="connsiteY4" fmla="*/ 270960 h 4048202"/>
              <a:gd name="connsiteX5" fmla="*/ 274256 w 11551808"/>
              <a:gd name="connsiteY5" fmla="*/ 270960 h 4048202"/>
              <a:gd name="connsiteX6" fmla="*/ 274256 w 11551808"/>
              <a:gd name="connsiteY6" fmla="*/ 4042860 h 4048202"/>
              <a:gd name="connsiteX7" fmla="*/ 0 w 11551808"/>
              <a:gd name="connsiteY7" fmla="*/ 4048202 h 4048202"/>
              <a:gd name="connsiteX8" fmla="*/ 47507 w 11551808"/>
              <a:gd name="connsiteY8" fmla="*/ 1 h 4048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51808" h="4048202">
                <a:moveTo>
                  <a:pt x="47507" y="1"/>
                </a:moveTo>
                <a:lnTo>
                  <a:pt x="11551808" y="0"/>
                </a:lnTo>
                <a:cubicBezTo>
                  <a:pt x="11545854" y="1465734"/>
                  <a:pt x="11539901" y="2576766"/>
                  <a:pt x="11533947" y="4042500"/>
                </a:cubicBezTo>
                <a:lnTo>
                  <a:pt x="11208956" y="4042860"/>
                </a:lnTo>
                <a:lnTo>
                  <a:pt x="11208956" y="270960"/>
                </a:lnTo>
                <a:lnTo>
                  <a:pt x="274256" y="270960"/>
                </a:lnTo>
                <a:lnTo>
                  <a:pt x="274256" y="4042860"/>
                </a:lnTo>
                <a:lnTo>
                  <a:pt x="0" y="4048202"/>
                </a:lnTo>
                <a:cubicBezTo>
                  <a:pt x="0" y="2562302"/>
                  <a:pt x="47507" y="1485901"/>
                  <a:pt x="475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408" y="1143000"/>
            <a:ext cx="10241280" cy="22860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75688" y="3803904"/>
            <a:ext cx="8046720" cy="9144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28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BB82FF-5339-5456-4D30-0C2DA7907AAE}"/>
              </a:ext>
            </a:extLst>
          </p:cNvPr>
          <p:cNvSpPr/>
          <p:nvPr userDrawn="1"/>
        </p:nvSpPr>
        <p:spPr>
          <a:xfrm>
            <a:off x="-1" y="0"/>
            <a:ext cx="1732547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0096" y="1097280"/>
            <a:ext cx="6217920" cy="1828800"/>
          </a:xfrm>
        </p:spPr>
        <p:txBody>
          <a:bodyPr/>
          <a:lstStyle>
            <a:lvl1pPr>
              <a:defRPr sz="32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C39A257-2366-FF6B-67AD-9342B6B0B6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0096" y="3429000"/>
            <a:ext cx="6217920" cy="2743200"/>
          </a:xfrm>
        </p:spPr>
        <p:txBody>
          <a:bodyPr>
            <a:normAutofit/>
          </a:bodyPr>
          <a:lstStyle>
            <a:lvl1pPr marL="457200">
              <a:spcBef>
                <a:spcPts val="1400"/>
              </a:spcBef>
              <a:buSzPct val="80000"/>
              <a:defRPr cap="all" spc="0" baseline="0"/>
            </a:lvl1pPr>
            <a:lvl2pPr marL="914400">
              <a:buSzPct val="80000"/>
              <a:defRPr spc="0" baseline="0"/>
            </a:lvl2pPr>
            <a:lvl3pPr marL="1371600">
              <a:buSzPct val="80000"/>
              <a:defRPr spc="0" baseline="0"/>
            </a:lvl3pPr>
            <a:lvl4pPr marL="1828800">
              <a:buSzPct val="80000"/>
              <a:defRPr spc="0" baseline="0"/>
            </a:lvl4pPr>
            <a:lvl5pPr marL="2286000">
              <a:buSzPct val="80000"/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339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481328"/>
            <a:ext cx="9144000" cy="3895344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4248" y="1920240"/>
            <a:ext cx="8229600" cy="3017520"/>
          </a:xfrm>
        </p:spPr>
        <p:txBody>
          <a:bodyPr anchor="ctr"/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5483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BCF04C-49F6-66E8-41A0-B3C371944EA1}"/>
              </a:ext>
            </a:extLst>
          </p:cNvPr>
          <p:cNvSpPr/>
          <p:nvPr userDrawn="1"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3931920"/>
            <a:ext cx="5029200" cy="18288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DE351D0-FB9C-3473-AF28-52927741728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80160" y="548640"/>
            <a:ext cx="3017520" cy="301752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5472" y="731520"/>
            <a:ext cx="4306824" cy="5394960"/>
          </a:xfrm>
        </p:spPr>
        <p:txBody>
          <a:bodyPr anchor="b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cap="all" baseline="0"/>
            </a:lvl1pPr>
            <a:lvl2pPr marL="914400">
              <a:buClr>
                <a:schemeClr val="tx1"/>
              </a:buClr>
              <a:buSzPct val="80000"/>
              <a:defRPr/>
            </a:lvl2pPr>
            <a:lvl3pPr marL="1371600">
              <a:buClr>
                <a:schemeClr val="tx1"/>
              </a:buClr>
              <a:buSzPct val="80000"/>
              <a:defRPr/>
            </a:lvl3pPr>
            <a:lvl4pPr marL="1828800">
              <a:buClr>
                <a:schemeClr val="tx1"/>
              </a:buClr>
              <a:buSzPct val="80000"/>
              <a:defRPr/>
            </a:lvl4pPr>
            <a:lvl5pPr marL="2286000">
              <a:buClr>
                <a:schemeClr val="tx1"/>
              </a:buClr>
              <a:buSzPct val="80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14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57200"/>
            <a:ext cx="9821955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199640"/>
            <a:ext cx="4663440" cy="3566160"/>
          </a:xfrm>
          <a:solidFill>
            <a:schemeClr val="accent1">
              <a:lumMod val="20000"/>
              <a:lumOff val="80000"/>
            </a:schemeClr>
          </a:solidFill>
        </p:spPr>
        <p:txBody>
          <a:bodyPr lIns="365760" tIns="365760" rIns="365760" bIns="365760">
            <a:normAutofit/>
          </a:bodyPr>
          <a:lstStyle>
            <a:lvl1pPr marL="457200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lnSpc>
                <a:spcPct val="90000"/>
              </a:lnSpc>
              <a:buClr>
                <a:schemeClr val="tx1"/>
              </a:buClr>
              <a:buSzPct val="80000"/>
              <a:defRPr sz="1600"/>
            </a:lvl2pPr>
            <a:lvl3pPr marL="1371600">
              <a:lnSpc>
                <a:spcPct val="90000"/>
              </a:lnSpc>
              <a:buClr>
                <a:schemeClr val="tx1"/>
              </a:buClr>
              <a:buSzPct val="80000"/>
              <a:defRPr sz="1400"/>
            </a:lvl3pPr>
            <a:lvl4pPr marL="1828800">
              <a:lnSpc>
                <a:spcPct val="90000"/>
              </a:lnSpc>
              <a:buClr>
                <a:schemeClr val="tx1"/>
              </a:buClr>
              <a:buSzPct val="80000"/>
              <a:defRPr sz="1200"/>
            </a:lvl4pPr>
            <a:lvl5pPr marL="2286000">
              <a:lnSpc>
                <a:spcPct val="90000"/>
              </a:lnSpc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8675" y="2199640"/>
            <a:ext cx="4663440" cy="3566160"/>
          </a:xfrm>
          <a:solidFill>
            <a:schemeClr val="accent1">
              <a:lumMod val="20000"/>
              <a:lumOff val="80000"/>
            </a:schemeClr>
          </a:solidFill>
        </p:spPr>
        <p:txBody>
          <a:bodyPr lIns="365760" tIns="365760" rIns="365760" bIns="365760">
            <a:normAutofit/>
          </a:bodyPr>
          <a:lstStyle>
            <a:lvl1pPr marL="457200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lnSpc>
                <a:spcPct val="90000"/>
              </a:lnSpc>
              <a:buClr>
                <a:schemeClr val="tx1"/>
              </a:buClr>
              <a:buSzPct val="80000"/>
              <a:defRPr sz="1600"/>
            </a:lvl2pPr>
            <a:lvl3pPr marL="1371600">
              <a:lnSpc>
                <a:spcPct val="90000"/>
              </a:lnSpc>
              <a:buClr>
                <a:schemeClr val="tx1"/>
              </a:buClr>
              <a:buSzPct val="80000"/>
              <a:defRPr sz="1400"/>
            </a:lvl3pPr>
            <a:lvl4pPr marL="1828800">
              <a:lnSpc>
                <a:spcPct val="90000"/>
              </a:lnSpc>
              <a:buClr>
                <a:schemeClr val="tx1"/>
              </a:buClr>
              <a:buSzPct val="80000"/>
              <a:defRPr sz="1200"/>
            </a:lvl4pPr>
            <a:lvl5pPr marL="2286000">
              <a:lnSpc>
                <a:spcPct val="90000"/>
              </a:lnSpc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108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85" r:id="rId2"/>
    <p:sldLayoutId id="2147483661" r:id="rId3"/>
    <p:sldLayoutId id="2147483674" r:id="rId4"/>
    <p:sldLayoutId id="2147483675" r:id="rId5"/>
    <p:sldLayoutId id="2147483664" r:id="rId6"/>
    <p:sldLayoutId id="2147483676" r:id="rId7"/>
    <p:sldLayoutId id="2147483677" r:id="rId8"/>
    <p:sldLayoutId id="2147483681" r:id="rId9"/>
    <p:sldLayoutId id="2147483682" r:id="rId10"/>
    <p:sldLayoutId id="2147483683" r:id="rId11"/>
    <p:sldLayoutId id="2147483680" r:id="rId12"/>
    <p:sldLayoutId id="2147483684" r:id="rId13"/>
    <p:sldLayoutId id="2147483673" r:id="rId14"/>
    <p:sldLayoutId id="2147483686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Posterama" panose="020B0504020200020000" pitchFamily="34" charset="0"/>
        </a:defRPr>
      </a:lvl1pPr>
    </p:titleStyle>
    <p:bodyStyle>
      <a:lvl1pPr marL="228600" indent="-4572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Courier New" panose="02070309020205020404" pitchFamily="49" charset="0"/>
        <a:buChar char="o"/>
        <a:defRPr sz="2400" b="0" i="0" kern="1200" cap="none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2000" b="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800" b="0" i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ai.meta.com/datasets/speech-fairness-dataset/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spaces/satyamr196/ASR-FairBench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huggingface.co/spaces/satyamr196/ASR-FairBench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spaces/satyamr196/ASR-FairBench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CF090E-4F8B-2C46-03F5-E3C994901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4499A57-43D6-88BA-A6C4-A0D0F49B9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82" y="329007"/>
            <a:ext cx="2210464" cy="2473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ITKGP Foundation">
            <a:extLst>
              <a:ext uri="{FF2B5EF4-FFF2-40B4-BE49-F238E27FC236}">
                <a16:creationId xmlns:a16="http://schemas.microsoft.com/office/drawing/2014/main" id="{1B3A0FB6-5A43-B133-2EE6-558BF75C3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4491" y="280613"/>
            <a:ext cx="3842304" cy="2541532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DBA035B-224D-0D52-BCCC-94D092AC3638}"/>
              </a:ext>
            </a:extLst>
          </p:cNvPr>
          <p:cNvSpPr/>
          <p:nvPr/>
        </p:nvSpPr>
        <p:spPr>
          <a:xfrm>
            <a:off x="2722899" y="981356"/>
            <a:ext cx="5280612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Industrial Training</a:t>
            </a:r>
          </a:p>
          <a:p>
            <a:pPr algn="ctr"/>
            <a:r>
              <a:rPr lang="en-US" sz="4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Presentation</a:t>
            </a:r>
            <a:endParaRPr lang="en-IN" sz="4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6E2E3E9-5C79-DC74-AE4D-4529D3C4E998}"/>
              </a:ext>
            </a:extLst>
          </p:cNvPr>
          <p:cNvCxnSpPr/>
          <p:nvPr/>
        </p:nvCxnSpPr>
        <p:spPr>
          <a:xfrm>
            <a:off x="5820075" y="3388091"/>
            <a:ext cx="0" cy="310896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18604E1-FA42-D06E-A2E1-2376D011384E}"/>
              </a:ext>
            </a:extLst>
          </p:cNvPr>
          <p:cNvSpPr txBox="1"/>
          <p:nvPr/>
        </p:nvSpPr>
        <p:spPr>
          <a:xfrm>
            <a:off x="7962530" y="2755230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Department of CSE, IIT Kharagpur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82D2C4-F0D4-4716-D729-28AF57D0A302}"/>
              </a:ext>
            </a:extLst>
          </p:cNvPr>
          <p:cNvSpPr txBox="1"/>
          <p:nvPr/>
        </p:nvSpPr>
        <p:spPr>
          <a:xfrm>
            <a:off x="311356" y="3330341"/>
            <a:ext cx="5540544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800" b="1" i="0" dirty="0">
                <a:effectLst/>
                <a:latin typeface="fkGroteskNeue"/>
              </a:rPr>
              <a:t>Name:</a:t>
            </a:r>
            <a:r>
              <a:rPr lang="en-IN" sz="2800" b="0" i="0" dirty="0">
                <a:effectLst/>
                <a:latin typeface="fkGroteskNeue"/>
              </a:rPr>
              <a:t> Satyam Rahangdale</a:t>
            </a:r>
          </a:p>
          <a:p>
            <a:pPr>
              <a:lnSpc>
                <a:spcPct val="150000"/>
              </a:lnSpc>
            </a:pPr>
            <a:r>
              <a:rPr lang="en-IN" sz="2800" b="1" dirty="0">
                <a:latin typeface="fkGroteskNeue"/>
              </a:rPr>
              <a:t>Roll Number:</a:t>
            </a:r>
            <a:r>
              <a:rPr lang="en-IN" sz="2800" dirty="0">
                <a:latin typeface="fkGroteskNeue"/>
              </a:rPr>
              <a:t> 22CH10062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fkGroteskNeue"/>
              </a:rPr>
              <a:t>Department:</a:t>
            </a:r>
            <a:r>
              <a:rPr lang="en-US" sz="2800" dirty="0">
                <a:latin typeface="fkGroteskNeue"/>
              </a:rPr>
              <a:t> Chemical Engineering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fkGroteskNeue"/>
              </a:rPr>
              <a:t>Internship Role:</a:t>
            </a:r>
            <a:r>
              <a:rPr lang="en-US" sz="2800" dirty="0">
                <a:latin typeface="fkGroteskNeue"/>
              </a:rPr>
              <a:t> Full Stack Developer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fkGroteskNeue"/>
              </a:rPr>
              <a:t>Project Title: </a:t>
            </a:r>
            <a:r>
              <a:rPr lang="en-US" sz="2800" dirty="0">
                <a:latin typeface="fkGroteskNeue"/>
              </a:rPr>
              <a:t>ASR-</a:t>
            </a:r>
            <a:r>
              <a:rPr lang="en-US" sz="2800" dirty="0" err="1">
                <a:latin typeface="fkGroteskNeue"/>
              </a:rPr>
              <a:t>FairBench</a:t>
            </a:r>
            <a:endParaRPr lang="en-US" sz="2800" dirty="0">
              <a:latin typeface="fkGroteskNeue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1C9828-F889-4E8F-B37D-69EB09D2BFEE}"/>
              </a:ext>
            </a:extLst>
          </p:cNvPr>
          <p:cNvSpPr txBox="1"/>
          <p:nvPr/>
        </p:nvSpPr>
        <p:spPr>
          <a:xfrm>
            <a:off x="5851900" y="3277103"/>
            <a:ext cx="6247051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fkGroteskNeue"/>
              </a:rPr>
              <a:t>Organization:</a:t>
            </a:r>
            <a:r>
              <a:rPr lang="en-US" sz="2800" b="1" dirty="0">
                <a:latin typeface="fkGroteskNeue"/>
              </a:rPr>
              <a:t> </a:t>
            </a:r>
            <a:r>
              <a:rPr lang="en-US" sz="2400" dirty="0">
                <a:latin typeface="fkGroteskNeue"/>
              </a:rPr>
              <a:t>Department of CSE, IIT Kharagpur</a:t>
            </a:r>
            <a:endParaRPr lang="en-IN" sz="2400" b="1" i="0" dirty="0">
              <a:effectLst/>
              <a:latin typeface="fkGroteskNeue"/>
            </a:endParaRPr>
          </a:p>
          <a:p>
            <a:pPr algn="l">
              <a:lnSpc>
                <a:spcPct val="150000"/>
              </a:lnSpc>
            </a:pPr>
            <a:r>
              <a:rPr lang="en-IN" sz="2800" b="1" i="0" dirty="0">
                <a:effectLst/>
                <a:latin typeface="fkGroteskNeue"/>
              </a:rPr>
              <a:t>Supervisor:</a:t>
            </a:r>
            <a:r>
              <a:rPr lang="en-IN" sz="2800" b="0" i="0" dirty="0">
                <a:effectLst/>
                <a:latin typeface="fkGroteskNeue"/>
              </a:rPr>
              <a:t> Prof. Animesh Mukherjee</a:t>
            </a:r>
          </a:p>
          <a:p>
            <a:pPr>
              <a:lnSpc>
                <a:spcPct val="150000"/>
              </a:lnSpc>
            </a:pPr>
            <a:r>
              <a:rPr lang="en-IN" sz="2800" b="1" dirty="0">
                <a:latin typeface="fkGroteskNeue"/>
              </a:rPr>
              <a:t>Date of Commencement: </a:t>
            </a:r>
            <a:r>
              <a:rPr lang="en-IN" sz="2800" i="0" dirty="0">
                <a:effectLst/>
                <a:latin typeface="fkGroteskNeue"/>
              </a:rPr>
              <a:t>May 3, 2025 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fkGroteskNeue"/>
              </a:rPr>
              <a:t>Date of Completion:</a:t>
            </a:r>
            <a:r>
              <a:rPr lang="en-US" sz="2800" dirty="0">
                <a:latin typeface="fkGroteskNeue"/>
              </a:rPr>
              <a:t> </a:t>
            </a:r>
            <a:r>
              <a:rPr lang="en-IN" sz="2800" i="0" dirty="0">
                <a:effectLst/>
                <a:latin typeface="fkGroteskNeue"/>
              </a:rPr>
              <a:t>June 28, 2025</a:t>
            </a:r>
          </a:p>
          <a:p>
            <a:pPr>
              <a:lnSpc>
                <a:spcPct val="150000"/>
              </a:lnSpc>
            </a:pPr>
            <a:r>
              <a:rPr lang="en-IN" sz="2800" b="1" dirty="0">
                <a:latin typeface="fkGroteskNeue"/>
              </a:rPr>
              <a:t>Working Days Attended: </a:t>
            </a:r>
            <a:r>
              <a:rPr lang="en-IN" sz="2800" dirty="0">
                <a:latin typeface="fkGroteskNeue"/>
              </a:rPr>
              <a:t>57 days</a:t>
            </a:r>
            <a:endParaRPr lang="en-IN" sz="2800" i="0" dirty="0">
              <a:effectLst/>
              <a:latin typeface="fkGroteskNeue"/>
            </a:endParaRPr>
          </a:p>
        </p:txBody>
      </p:sp>
    </p:spTree>
    <p:extLst>
      <p:ext uri="{BB962C8B-B14F-4D97-AF65-F5344CB8AC3E}">
        <p14:creationId xmlns:p14="http://schemas.microsoft.com/office/powerpoint/2010/main" val="89573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8FFDCF0B-A9AC-5EFC-6401-04A256394FF1}"/>
              </a:ext>
            </a:extLst>
          </p:cNvPr>
          <p:cNvSpPr txBox="1"/>
          <p:nvPr/>
        </p:nvSpPr>
        <p:spPr>
          <a:xfrm>
            <a:off x="4679746" y="0"/>
            <a:ext cx="2832507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l"/>
            <a:r>
              <a:rPr lang="en-IN" sz="4000" b="1" dirty="0">
                <a:solidFill>
                  <a:srgbClr val="3CC5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2. </a:t>
            </a:r>
            <a:r>
              <a:rPr sz="4000" b="1" dirty="0">
                <a:solidFill>
                  <a:srgbClr val="3CC5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Run Audit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0DF0F5A-B117-20E3-7FED-37AC85B1159B}"/>
              </a:ext>
            </a:extLst>
          </p:cNvPr>
          <p:cNvGrpSpPr/>
          <p:nvPr/>
        </p:nvGrpSpPr>
        <p:grpSpPr>
          <a:xfrm>
            <a:off x="363984" y="615552"/>
            <a:ext cx="10866270" cy="6221895"/>
            <a:chOff x="363984" y="615552"/>
            <a:chExt cx="10866270" cy="6221895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B2AF4505-1DB9-F340-A693-3E4BA4E41B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090" t="1844" r="22351" b="20478"/>
            <a:stretch>
              <a:fillRect/>
            </a:stretch>
          </p:blipFill>
          <p:spPr>
            <a:xfrm>
              <a:off x="363984" y="615552"/>
              <a:ext cx="10866270" cy="6221895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2CDE118A-317D-4AB8-FF4C-B8D47BC4C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77514" t="56589" r="18960" b="37389"/>
            <a:stretch>
              <a:fillRect/>
            </a:stretch>
          </p:blipFill>
          <p:spPr>
            <a:xfrm>
              <a:off x="10314432" y="6242447"/>
              <a:ext cx="502920" cy="478393"/>
            </a:xfrm>
            <a:prstGeom prst="rect">
              <a:avLst/>
            </a:prstGeom>
          </p:spPr>
        </p:pic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F7F49A7-884B-7C8B-7DF3-C65C6DB5E2BA}"/>
              </a:ext>
            </a:extLst>
          </p:cNvPr>
          <p:cNvSpPr/>
          <p:nvPr/>
        </p:nvSpPr>
        <p:spPr>
          <a:xfrm>
            <a:off x="849376" y="5699030"/>
            <a:ext cx="6045200" cy="336010"/>
          </a:xfrm>
          <a:prstGeom prst="round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52F5171-F433-3206-6A2E-DA8DE46C6EB5}"/>
              </a:ext>
            </a:extLst>
          </p:cNvPr>
          <p:cNvSpPr/>
          <p:nvPr/>
        </p:nvSpPr>
        <p:spPr>
          <a:xfrm>
            <a:off x="854456" y="6413500"/>
            <a:ext cx="1094994" cy="251460"/>
          </a:xfrm>
          <a:prstGeom prst="roundRect">
            <a:avLst>
              <a:gd name="adj" fmla="val 50000"/>
            </a:avLst>
          </a:prstGeom>
          <a:solidFill>
            <a:srgbClr val="F4F78D">
              <a:alpha val="41176"/>
            </a:srgb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9232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C1F9D9-5532-3CB3-6915-BD6679CFE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22B333-4AAC-D684-E9CB-4D48BB2B72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45481" y="888163"/>
            <a:ext cx="10610556" cy="59684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B7FE2C-5B25-2369-D1C7-D1573AAA2598}"/>
              </a:ext>
            </a:extLst>
          </p:cNvPr>
          <p:cNvSpPr txBox="1"/>
          <p:nvPr/>
        </p:nvSpPr>
        <p:spPr>
          <a:xfrm>
            <a:off x="3962403" y="253458"/>
            <a:ext cx="4267194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l"/>
            <a:r>
              <a:rPr lang="en-IN" sz="4000" b="1" dirty="0">
                <a:solidFill>
                  <a:srgbClr val="92B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3. </a:t>
            </a:r>
            <a:r>
              <a:rPr sz="4000" b="1" dirty="0">
                <a:solidFill>
                  <a:srgbClr val="92B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Analyze Results</a:t>
            </a:r>
          </a:p>
        </p:txBody>
      </p:sp>
    </p:spTree>
    <p:extLst>
      <p:ext uri="{BB962C8B-B14F-4D97-AF65-F5344CB8AC3E}">
        <p14:creationId xmlns:p14="http://schemas.microsoft.com/office/powerpoint/2010/main" val="10110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4C69CE-8111-5B79-2D0A-C10274EF07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15608F-4E85-345D-BC99-C7BAF6E68E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45482" y="888163"/>
            <a:ext cx="10610554" cy="59684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4B8B09F-B5FF-160C-79B5-A7DD231B1FC5}"/>
              </a:ext>
            </a:extLst>
          </p:cNvPr>
          <p:cNvSpPr txBox="1"/>
          <p:nvPr/>
        </p:nvSpPr>
        <p:spPr>
          <a:xfrm>
            <a:off x="3962403" y="253458"/>
            <a:ext cx="4267194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l"/>
            <a:r>
              <a:rPr lang="en-IN" sz="4000" b="1" dirty="0">
                <a:solidFill>
                  <a:srgbClr val="92B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3. </a:t>
            </a:r>
            <a:r>
              <a:rPr sz="4000" b="1" dirty="0">
                <a:solidFill>
                  <a:srgbClr val="92B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Analyze Results</a:t>
            </a:r>
          </a:p>
        </p:txBody>
      </p:sp>
    </p:spTree>
    <p:extLst>
      <p:ext uri="{BB962C8B-B14F-4D97-AF65-F5344CB8AC3E}">
        <p14:creationId xmlns:p14="http://schemas.microsoft.com/office/powerpoint/2010/main" val="478423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7A1E84-A821-9122-DA59-2C6C577D9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E9E950-DCA9-DB76-66E5-F4A46430C8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45482" y="888163"/>
            <a:ext cx="10610554" cy="59684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EDD581-B428-6F8B-1A7F-C086EB713F04}"/>
              </a:ext>
            </a:extLst>
          </p:cNvPr>
          <p:cNvSpPr txBox="1"/>
          <p:nvPr/>
        </p:nvSpPr>
        <p:spPr>
          <a:xfrm>
            <a:off x="3962403" y="253458"/>
            <a:ext cx="4267194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l"/>
            <a:r>
              <a:rPr lang="en-IN" sz="4000" b="1" dirty="0">
                <a:solidFill>
                  <a:srgbClr val="92B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3. </a:t>
            </a:r>
            <a:r>
              <a:rPr sz="4000" b="1" dirty="0">
                <a:solidFill>
                  <a:srgbClr val="92B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Analyze Results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6F7041E-D547-B9CB-C3A6-3DF5ACCBE328}"/>
              </a:ext>
            </a:extLst>
          </p:cNvPr>
          <p:cNvSpPr/>
          <p:nvPr/>
        </p:nvSpPr>
        <p:spPr>
          <a:xfrm>
            <a:off x="2263106" y="6407269"/>
            <a:ext cx="1171821" cy="268698"/>
          </a:xfrm>
          <a:prstGeom prst="roundRect">
            <a:avLst>
              <a:gd name="adj" fmla="val 34667"/>
            </a:avLst>
          </a:prstGeom>
          <a:solidFill>
            <a:srgbClr val="FFFF00">
              <a:alpha val="41176"/>
            </a:srgb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10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6AA05-B07F-8C72-FD84-9D55A4358F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106025-6F3F-095B-6FA5-92E74A64B84D}"/>
              </a:ext>
            </a:extLst>
          </p:cNvPr>
          <p:cNvSpPr txBox="1"/>
          <p:nvPr/>
        </p:nvSpPr>
        <p:spPr>
          <a:xfrm>
            <a:off x="3776455" y="255999"/>
            <a:ext cx="4639090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l"/>
            <a:r>
              <a:rPr lang="en-IN" sz="4000" b="1" dirty="0">
                <a:solidFill>
                  <a:srgbClr val="1EAB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4. </a:t>
            </a:r>
            <a:r>
              <a:rPr sz="4000" b="1" dirty="0">
                <a:solidFill>
                  <a:srgbClr val="1EABD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Publish Summary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73CE65-8B20-9BD7-24A4-6330B021C4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28" t="63681" r="5828"/>
          <a:stretch>
            <a:fillRect/>
          </a:stretch>
        </p:blipFill>
        <p:spPr>
          <a:xfrm>
            <a:off x="1174281" y="885524"/>
            <a:ext cx="9249878" cy="18384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B2F5BA-231B-886B-9D6C-4D6F5DEE92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94" r="5753" b="3699"/>
          <a:stretch>
            <a:fillRect/>
          </a:stretch>
        </p:blipFill>
        <p:spPr>
          <a:xfrm>
            <a:off x="1058777" y="2116755"/>
            <a:ext cx="9480885" cy="4635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78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1640D0-1C11-EEC7-E0ED-DC0FA0F81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2ACC71EC-B443-12E3-8B85-98B31D57D6A8}"/>
              </a:ext>
            </a:extLst>
          </p:cNvPr>
          <p:cNvGrpSpPr/>
          <p:nvPr/>
        </p:nvGrpSpPr>
        <p:grpSpPr>
          <a:xfrm>
            <a:off x="8869846" y="971908"/>
            <a:ext cx="3107184" cy="1652872"/>
            <a:chOff x="8869846" y="971908"/>
            <a:chExt cx="3107184" cy="165287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98B697C-AB09-E5D4-32BC-BEC874B916E8}"/>
                </a:ext>
              </a:extLst>
            </p:cNvPr>
            <p:cNvSpPr txBox="1"/>
            <p:nvPr/>
          </p:nvSpPr>
          <p:spPr>
            <a:xfrm>
              <a:off x="8869846" y="1393674"/>
              <a:ext cx="3107184" cy="123110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pPr marL="285750" indent="-285750" algn="l">
                <a:buFont typeface="Wingdings" panose="05000000000000000000" pitchFamily="2" charset="2"/>
                <a:buChar char="Ø"/>
              </a:pPr>
              <a:r>
                <a:rPr sz="2000" dirty="0">
                  <a:solidFill>
                    <a:srgbClr val="484848"/>
                  </a:solidFill>
                  <a:latin typeface="Roboto"/>
                </a:rPr>
                <a:t>UI/UX design,
</a:t>
              </a:r>
              <a:r>
                <a:rPr lang="en-IN" sz="2000" dirty="0">
                  <a:solidFill>
                    <a:srgbClr val="484848"/>
                  </a:solidFill>
                  <a:latin typeface="Roboto"/>
                </a:rPr>
                <a:t>U</a:t>
              </a:r>
              <a:r>
                <a:rPr sz="2000" dirty="0" err="1">
                  <a:solidFill>
                    <a:srgbClr val="484848"/>
                  </a:solidFill>
                  <a:latin typeface="Roboto"/>
                </a:rPr>
                <a:t>nderstanding</a:t>
              </a:r>
              <a:r>
                <a:rPr sz="2000" dirty="0">
                  <a:solidFill>
                    <a:srgbClr val="484848"/>
                  </a:solidFill>
                  <a:latin typeface="Roboto"/>
                </a:rPr>
                <a:t> dataset
</a:t>
              </a:r>
              <a:r>
                <a:rPr lang="en-IN" sz="2000" dirty="0">
                  <a:solidFill>
                    <a:srgbClr val="484848"/>
                  </a:solidFill>
                  <a:latin typeface="Roboto"/>
                </a:rPr>
                <a:t>L</a:t>
              </a:r>
              <a:r>
                <a:rPr sz="2000" dirty="0">
                  <a:solidFill>
                    <a:srgbClr val="484848"/>
                  </a:solidFill>
                  <a:latin typeface="Roboto"/>
                </a:rPr>
                <a:t>earning ASR metrics</a:t>
              </a:r>
              <a:r>
                <a:rPr lang="en-IN" sz="2000" dirty="0">
                  <a:solidFill>
                    <a:srgbClr val="484848"/>
                  </a:solidFill>
                  <a:latin typeface="Roboto"/>
                </a:rPr>
                <a:t> </a:t>
              </a:r>
              <a:r>
                <a:rPr sz="2000" dirty="0">
                  <a:solidFill>
                    <a:srgbClr val="484848"/>
                  </a:solidFill>
                  <a:latin typeface="Roboto"/>
                </a:rPr>
                <a:t>(WER, RTF</a:t>
              </a:r>
              <a:r>
                <a:rPr lang="en-IN" sz="2000" dirty="0">
                  <a:solidFill>
                    <a:srgbClr val="484848"/>
                  </a:solidFill>
                  <a:latin typeface="Roboto"/>
                </a:rPr>
                <a:t> score</a:t>
              </a:r>
              <a:r>
                <a:rPr sz="2000" dirty="0">
                  <a:solidFill>
                    <a:srgbClr val="484848"/>
                  </a:solidFill>
                  <a:latin typeface="Roboto"/>
                </a:rPr>
                <a:t>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949FF1F-0290-FF9C-D84D-60E0D71C17A6}"/>
                </a:ext>
              </a:extLst>
            </p:cNvPr>
            <p:cNvSpPr txBox="1"/>
            <p:nvPr/>
          </p:nvSpPr>
          <p:spPr>
            <a:xfrm>
              <a:off x="9085442" y="971908"/>
              <a:ext cx="1002197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pPr algn="l"/>
              <a:r>
                <a:rPr sz="2000" b="1" u="sng" dirty="0">
                  <a:solidFill>
                    <a:srgbClr val="1EABDA"/>
                  </a:solidFill>
                  <a:latin typeface="Roboto"/>
                </a:rPr>
                <a:t>Weeks 1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6F4C79D-2BED-9B3D-AFC5-93ACD6428572}"/>
              </a:ext>
            </a:extLst>
          </p:cNvPr>
          <p:cNvGrpSpPr/>
          <p:nvPr/>
        </p:nvGrpSpPr>
        <p:grpSpPr>
          <a:xfrm>
            <a:off x="124295" y="2948772"/>
            <a:ext cx="3634155" cy="1792754"/>
            <a:chOff x="120898" y="3002040"/>
            <a:chExt cx="3424480" cy="179275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9CE4774-830B-3F28-1AB5-CAF556CA22D7}"/>
                </a:ext>
              </a:extLst>
            </p:cNvPr>
            <p:cNvSpPr txBox="1"/>
            <p:nvPr/>
          </p:nvSpPr>
          <p:spPr>
            <a:xfrm>
              <a:off x="2127498" y="3002040"/>
              <a:ext cx="1314904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pPr algn="r"/>
              <a:r>
                <a:rPr sz="2000" b="1" u="sng" dirty="0">
                  <a:solidFill>
                    <a:srgbClr val="92BD39"/>
                  </a:solidFill>
                  <a:latin typeface="Roboto"/>
                </a:rPr>
                <a:t>Week 4-5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9C16EA9-F9B6-E4B1-C80E-A84BC917FE71}"/>
                </a:ext>
              </a:extLst>
            </p:cNvPr>
            <p:cNvSpPr txBox="1"/>
            <p:nvPr/>
          </p:nvSpPr>
          <p:spPr>
            <a:xfrm>
              <a:off x="120898" y="3332855"/>
              <a:ext cx="3424480" cy="14619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pPr marL="342900" indent="-342900" algn="r">
                <a:buFont typeface="Wingdings" panose="05000000000000000000" pitchFamily="2" charset="2"/>
                <a:buChar char="Ø"/>
              </a:pPr>
              <a:r>
                <a:rPr sz="1900" dirty="0">
                  <a:solidFill>
                    <a:srgbClr val="484848"/>
                  </a:solidFill>
                  <a:latin typeface="Roboto"/>
                </a:rPr>
                <a:t>Frontend Development</a:t>
              </a:r>
              <a:r>
                <a:rPr lang="en-IN" sz="1900" dirty="0">
                  <a:solidFill>
                    <a:srgbClr val="484848"/>
                  </a:solidFill>
                  <a:latin typeface="Roboto"/>
                </a:rPr>
                <a:t> </a:t>
              </a:r>
              <a:r>
                <a:rPr sz="1900" dirty="0">
                  <a:solidFill>
                    <a:srgbClr val="484848"/>
                  </a:solidFill>
                  <a:latin typeface="Roboto"/>
                </a:rPr>
                <a:t>using React.js</a:t>
              </a:r>
              <a:r>
                <a:rPr lang="en-IN" sz="1900" dirty="0">
                  <a:solidFill>
                    <a:srgbClr val="484848"/>
                  </a:solidFill>
                  <a:latin typeface="Roboto"/>
                </a:rPr>
                <a:t> framework</a:t>
              </a:r>
            </a:p>
            <a:p>
              <a:pPr marL="342900" indent="-342900" algn="r">
                <a:buFont typeface="Wingdings" panose="05000000000000000000" pitchFamily="2" charset="2"/>
                <a:buChar char="Ø"/>
              </a:pPr>
              <a:r>
                <a:rPr lang="en-IN" sz="1900" dirty="0">
                  <a:solidFill>
                    <a:srgbClr val="484848"/>
                  </a:solidFill>
                  <a:latin typeface="Roboto"/>
                </a:rPr>
                <a:t>Leaderboard at homepage</a:t>
              </a:r>
            </a:p>
            <a:p>
              <a:pPr marL="342900" indent="-342900" algn="r">
                <a:buFont typeface="Wingdings" panose="05000000000000000000" pitchFamily="2" charset="2"/>
                <a:buChar char="Ø"/>
              </a:pPr>
              <a:r>
                <a:rPr lang="en-IN" sz="1900" dirty="0">
                  <a:solidFill>
                    <a:srgbClr val="484848"/>
                  </a:solidFill>
                  <a:latin typeface="Roboto"/>
                </a:rPr>
                <a:t>Result visualized via box plots</a:t>
              </a:r>
              <a:endParaRPr sz="1900" dirty="0">
                <a:solidFill>
                  <a:srgbClr val="484848"/>
                </a:solidFill>
                <a:latin typeface="Roboto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14BBF83-A205-06A3-BC84-CE655CB7EAA8}"/>
              </a:ext>
            </a:extLst>
          </p:cNvPr>
          <p:cNvGrpSpPr/>
          <p:nvPr/>
        </p:nvGrpSpPr>
        <p:grpSpPr>
          <a:xfrm>
            <a:off x="8566950" y="2912303"/>
            <a:ext cx="3426780" cy="1936397"/>
            <a:chOff x="8584706" y="2912303"/>
            <a:chExt cx="3426780" cy="19363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F112727-76FA-EFA0-3301-65966F049934}"/>
                </a:ext>
              </a:extLst>
            </p:cNvPr>
            <p:cNvSpPr txBox="1"/>
            <p:nvPr/>
          </p:nvSpPr>
          <p:spPr>
            <a:xfrm>
              <a:off x="8987787" y="2912303"/>
              <a:ext cx="1372454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pPr algn="l"/>
              <a:r>
                <a:rPr sz="2000" b="1" u="sng" dirty="0">
                  <a:solidFill>
                    <a:srgbClr val="3CC583"/>
                  </a:solidFill>
                  <a:latin typeface="Roboto"/>
                </a:rPr>
                <a:t>Week 2-3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D65328B-F3A4-D0EC-4F14-178AC7F0DF3E}"/>
                </a:ext>
              </a:extLst>
            </p:cNvPr>
            <p:cNvSpPr txBox="1"/>
            <p:nvPr/>
          </p:nvSpPr>
          <p:spPr>
            <a:xfrm>
              <a:off x="8584706" y="3309817"/>
              <a:ext cx="3426780" cy="15388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pPr marL="285750" indent="-285750" algn="l">
                <a:buFont typeface="Wingdings" panose="05000000000000000000" pitchFamily="2" charset="2"/>
                <a:buChar char="Ø"/>
              </a:pPr>
              <a:r>
                <a:rPr sz="2000" dirty="0">
                  <a:solidFill>
                    <a:srgbClr val="484848"/>
                  </a:solidFill>
                  <a:latin typeface="Roboto"/>
                </a:rPr>
                <a:t>Flask backend running</a:t>
              </a:r>
              <a:r>
                <a:rPr lang="en-IN" sz="2000" dirty="0">
                  <a:solidFill>
                    <a:srgbClr val="484848"/>
                  </a:solidFill>
                  <a:latin typeface="Roboto"/>
                </a:rPr>
                <a:t> </a:t>
              </a:r>
              <a:r>
                <a:rPr sz="2000" dirty="0">
                  <a:solidFill>
                    <a:srgbClr val="484848"/>
                  </a:solidFill>
                  <a:latin typeface="Roboto"/>
                </a:rPr>
                <a:t>on Google </a:t>
              </a:r>
              <a:r>
                <a:rPr sz="2000" dirty="0" err="1">
                  <a:solidFill>
                    <a:srgbClr val="484848"/>
                  </a:solidFill>
                  <a:latin typeface="Roboto"/>
                </a:rPr>
                <a:t>Colab</a:t>
              </a:r>
              <a:endParaRPr lang="en-IN" sz="2000" dirty="0">
                <a:solidFill>
                  <a:srgbClr val="484848"/>
                </a:solidFill>
                <a:latin typeface="Roboto"/>
              </a:endParaRPr>
            </a:p>
            <a:p>
              <a:pPr marL="285750" indent="-285750" algn="l">
                <a:buFont typeface="Wingdings" panose="05000000000000000000" pitchFamily="2" charset="2"/>
                <a:buChar char="Ø"/>
              </a:pPr>
              <a:r>
                <a:rPr lang="en-US" sz="2000" dirty="0">
                  <a:solidFill>
                    <a:srgbClr val="484848"/>
                  </a:solidFill>
                  <a:latin typeface="Roboto"/>
                </a:rPr>
                <a:t>API Exposed to the internet through </a:t>
              </a:r>
              <a:r>
                <a:rPr lang="en-US" sz="2000" dirty="0" err="1">
                  <a:solidFill>
                    <a:srgbClr val="484848"/>
                  </a:solidFill>
                  <a:latin typeface="Roboto"/>
                </a:rPr>
                <a:t>Ngrok</a:t>
              </a:r>
              <a:r>
                <a:rPr lang="en-US" sz="2000" dirty="0">
                  <a:solidFill>
                    <a:srgbClr val="484848"/>
                  </a:solidFill>
                  <a:latin typeface="Roboto"/>
                </a:rPr>
                <a:t> tunneling for public access.</a:t>
              </a:r>
              <a:endParaRPr sz="2000" dirty="0">
                <a:solidFill>
                  <a:srgbClr val="484848"/>
                </a:solidFill>
                <a:latin typeface="Roboto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7CE9783-8D35-E60A-287D-D9D8511E356A}"/>
              </a:ext>
            </a:extLst>
          </p:cNvPr>
          <p:cNvGrpSpPr/>
          <p:nvPr/>
        </p:nvGrpSpPr>
        <p:grpSpPr>
          <a:xfrm>
            <a:off x="214970" y="926161"/>
            <a:ext cx="3307361" cy="1527856"/>
            <a:chOff x="399495" y="926161"/>
            <a:chExt cx="3122836" cy="152785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85BEB6E-FB12-A0C7-D5E4-24C5CAB922FD}"/>
                </a:ext>
              </a:extLst>
            </p:cNvPr>
            <p:cNvSpPr txBox="1"/>
            <p:nvPr/>
          </p:nvSpPr>
          <p:spPr>
            <a:xfrm>
              <a:off x="399495" y="1346021"/>
              <a:ext cx="3122836" cy="110799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pPr marL="285750" indent="-285750" algn="r">
                <a:buFont typeface="Wingdings" panose="05000000000000000000" pitchFamily="2" charset="2"/>
                <a:buChar char="Ø"/>
              </a:pPr>
              <a:r>
                <a:rPr dirty="0">
                  <a:solidFill>
                    <a:srgbClr val="484848"/>
                  </a:solidFill>
                  <a:latin typeface="Roboto"/>
                </a:rPr>
                <a:t>Dummy webpage</a:t>
              </a:r>
              <a:r>
                <a:rPr lang="en-IN" dirty="0">
                  <a:solidFill>
                    <a:srgbClr val="484848"/>
                  </a:solidFill>
                  <a:latin typeface="Roboto"/>
                </a:rPr>
                <a:t>(HTML,CSS)</a:t>
              </a:r>
              <a:r>
                <a:rPr dirty="0">
                  <a:solidFill>
                    <a:srgbClr val="484848"/>
                  </a:solidFill>
                  <a:latin typeface="Roboto"/>
                </a:rPr>
                <a:t>
Python Code for ASR metric</a:t>
              </a:r>
              <a:r>
                <a:rPr lang="en-IN" dirty="0">
                  <a:solidFill>
                    <a:srgbClr val="484848"/>
                  </a:solidFill>
                  <a:latin typeface="Roboto"/>
                </a:rPr>
                <a:t> </a:t>
              </a:r>
              <a:r>
                <a:rPr dirty="0">
                  <a:solidFill>
                    <a:srgbClr val="484848"/>
                  </a:solidFill>
                  <a:latin typeface="Roboto"/>
                </a:rPr>
                <a:t>calculation running on</a:t>
              </a:r>
              <a:r>
                <a:rPr lang="en-IN" dirty="0">
                  <a:solidFill>
                    <a:srgbClr val="484848"/>
                  </a:solidFill>
                  <a:latin typeface="Roboto"/>
                </a:rPr>
                <a:t> G</a:t>
              </a:r>
              <a:r>
                <a:rPr dirty="0" err="1">
                  <a:solidFill>
                    <a:srgbClr val="484848"/>
                  </a:solidFill>
                  <a:latin typeface="Roboto"/>
                </a:rPr>
                <a:t>oogle</a:t>
              </a:r>
              <a:r>
                <a:rPr dirty="0">
                  <a:solidFill>
                    <a:srgbClr val="484848"/>
                  </a:solidFill>
                  <a:latin typeface="Roboto"/>
                </a:rPr>
                <a:t> </a:t>
              </a:r>
              <a:r>
                <a:rPr lang="en-IN" dirty="0">
                  <a:solidFill>
                    <a:srgbClr val="484848"/>
                  </a:solidFill>
                  <a:latin typeface="Roboto"/>
                </a:rPr>
                <a:t>C</a:t>
              </a:r>
              <a:r>
                <a:rPr dirty="0" err="1">
                  <a:solidFill>
                    <a:srgbClr val="484848"/>
                  </a:solidFill>
                  <a:latin typeface="Roboto"/>
                </a:rPr>
                <a:t>olab</a:t>
              </a:r>
              <a:endParaRPr dirty="0">
                <a:solidFill>
                  <a:srgbClr val="484848"/>
                </a:solidFill>
                <a:latin typeface="Roboto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D64DE29-9A92-0ED8-1F34-47241C7CEBC6}"/>
                </a:ext>
              </a:extLst>
            </p:cNvPr>
            <p:cNvSpPr txBox="1"/>
            <p:nvPr/>
          </p:nvSpPr>
          <p:spPr>
            <a:xfrm>
              <a:off x="2520109" y="926161"/>
              <a:ext cx="10021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pPr algn="r"/>
              <a:r>
                <a:rPr sz="2000" b="1" u="sng" dirty="0">
                  <a:solidFill>
                    <a:srgbClr val="4E88E7"/>
                  </a:solidFill>
                  <a:latin typeface="Roboto"/>
                </a:rPr>
                <a:t>Week 0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7F003F7-1B71-9280-23EF-F35457810A49}"/>
              </a:ext>
            </a:extLst>
          </p:cNvPr>
          <p:cNvGrpSpPr/>
          <p:nvPr/>
        </p:nvGrpSpPr>
        <p:grpSpPr>
          <a:xfrm>
            <a:off x="8946359" y="5395237"/>
            <a:ext cx="3245641" cy="1292465"/>
            <a:chOff x="8946359" y="5395237"/>
            <a:chExt cx="3245641" cy="129246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550A57D-C8D7-A8F0-DF51-2B186571E862}"/>
                </a:ext>
              </a:extLst>
            </p:cNvPr>
            <p:cNvSpPr txBox="1"/>
            <p:nvPr/>
          </p:nvSpPr>
          <p:spPr>
            <a:xfrm>
              <a:off x="9085442" y="5395237"/>
              <a:ext cx="1106123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pPr algn="l"/>
              <a:r>
                <a:rPr sz="2000" b="1" u="sng" dirty="0">
                  <a:solidFill>
                    <a:srgbClr val="DE8431"/>
                  </a:solidFill>
                  <a:latin typeface="Roboto"/>
                </a:rPr>
                <a:t>Week 8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6DF9524-49A3-48BD-D6E6-4BE05CE930D1}"/>
                </a:ext>
              </a:extLst>
            </p:cNvPr>
            <p:cNvSpPr txBox="1"/>
            <p:nvPr/>
          </p:nvSpPr>
          <p:spPr>
            <a:xfrm>
              <a:off x="8946359" y="5764372"/>
              <a:ext cx="3245641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pPr marL="285750" indent="-285750" algn="l">
                <a:buFont typeface="Wingdings" panose="05000000000000000000" pitchFamily="2" charset="2"/>
                <a:buChar char="Ø"/>
              </a:pPr>
              <a:r>
                <a:rPr lang="en-IN" sz="2000" dirty="0">
                  <a:solidFill>
                    <a:srgbClr val="484848"/>
                  </a:solidFill>
                  <a:latin typeface="Roboto"/>
                </a:rPr>
                <a:t>Testing platform &amp; Debugging Issues</a:t>
              </a:r>
            </a:p>
            <a:p>
              <a:pPr marL="285750" indent="-285750" algn="l">
                <a:buFont typeface="Wingdings" panose="05000000000000000000" pitchFamily="2" charset="2"/>
                <a:buChar char="Ø"/>
              </a:pPr>
              <a:r>
                <a:rPr lang="en-IN" sz="2000" dirty="0">
                  <a:solidFill>
                    <a:srgbClr val="484848"/>
                  </a:solidFill>
                  <a:latin typeface="Roboto"/>
                </a:rPr>
                <a:t>Improving Error Handling</a:t>
              </a:r>
              <a:endParaRPr sz="2000" dirty="0">
                <a:solidFill>
                  <a:srgbClr val="484848"/>
                </a:solidFill>
                <a:latin typeface="Roboto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ED9441B-20F7-C34D-A824-820B29DF5F27}"/>
              </a:ext>
            </a:extLst>
          </p:cNvPr>
          <p:cNvGrpSpPr/>
          <p:nvPr/>
        </p:nvGrpSpPr>
        <p:grpSpPr>
          <a:xfrm>
            <a:off x="3630971" y="967666"/>
            <a:ext cx="5179492" cy="5812296"/>
            <a:chOff x="3856042" y="1419500"/>
            <a:chExt cx="4821252" cy="5360462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0D486ACE-BE38-D737-725E-767CD4C4ED59}"/>
                </a:ext>
              </a:extLst>
            </p:cNvPr>
            <p:cNvSpPr/>
            <p:nvPr/>
          </p:nvSpPr>
          <p:spPr>
            <a:xfrm>
              <a:off x="6228404" y="5569536"/>
              <a:ext cx="2448890" cy="1210426"/>
            </a:xfrm>
            <a:custGeom>
              <a:avLst/>
              <a:gdLst/>
              <a:ahLst/>
              <a:cxnLst/>
              <a:rect l="0" t="0" r="0" b="0"/>
              <a:pathLst>
                <a:path w="1523706" h="666621">
                  <a:moveTo>
                    <a:pt x="299495" y="428542"/>
                  </a:moveTo>
                  <a:cubicBezTo>
                    <a:pt x="340476" y="566223"/>
                    <a:pt x="468015" y="666621"/>
                    <a:pt x="619005" y="666621"/>
                  </a:cubicBezTo>
                  <a:cubicBezTo>
                    <a:pt x="769995" y="666621"/>
                    <a:pt x="897534" y="566223"/>
                    <a:pt x="938515" y="428542"/>
                  </a:cubicBezTo>
                  <a:lnTo>
                    <a:pt x="1238011" y="428542"/>
                  </a:lnTo>
                  <a:lnTo>
                    <a:pt x="1238011" y="523773"/>
                  </a:lnTo>
                  <a:lnTo>
                    <a:pt x="1523706" y="333310"/>
                  </a:lnTo>
                  <a:lnTo>
                    <a:pt x="1238011" y="142847"/>
                  </a:lnTo>
                  <a:lnTo>
                    <a:pt x="1238011" y="238079"/>
                  </a:lnTo>
                  <a:lnTo>
                    <a:pt x="938515" y="238079"/>
                  </a:lnTo>
                  <a:cubicBezTo>
                    <a:pt x="897534" y="100397"/>
                    <a:pt x="769995" y="0"/>
                    <a:pt x="619005" y="0"/>
                  </a:cubicBezTo>
                  <a:cubicBezTo>
                    <a:pt x="468015" y="0"/>
                    <a:pt x="340476" y="100397"/>
                    <a:pt x="299495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299495" y="428542"/>
                  </a:lnTo>
                </a:path>
              </a:pathLst>
            </a:custGeom>
            <a:solidFill>
              <a:srgbClr val="DE8431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CAC962D0-49A8-3F17-D7BD-4C6B5528DEA2}"/>
                </a:ext>
              </a:extLst>
            </p:cNvPr>
            <p:cNvSpPr/>
            <p:nvPr/>
          </p:nvSpPr>
          <p:spPr>
            <a:xfrm>
              <a:off x="6228404" y="5569536"/>
              <a:ext cx="2448890" cy="1210426"/>
            </a:xfrm>
            <a:custGeom>
              <a:avLst/>
              <a:gdLst/>
              <a:ahLst/>
              <a:cxnLst/>
              <a:rect l="0" t="0" r="0" b="0"/>
              <a:pathLst>
                <a:path w="1523706" h="666621">
                  <a:moveTo>
                    <a:pt x="299497" y="428542"/>
                  </a:moveTo>
                  <a:cubicBezTo>
                    <a:pt x="340473" y="566222"/>
                    <a:pt x="468015" y="666621"/>
                    <a:pt x="619005" y="666621"/>
                  </a:cubicBezTo>
                  <a:cubicBezTo>
                    <a:pt x="769996" y="666621"/>
                    <a:pt x="897537" y="566222"/>
                    <a:pt x="938513" y="428542"/>
                  </a:cubicBezTo>
                  <a:lnTo>
                    <a:pt x="1238011" y="428542"/>
                  </a:lnTo>
                  <a:lnTo>
                    <a:pt x="1238011" y="523773"/>
                  </a:lnTo>
                  <a:lnTo>
                    <a:pt x="1523706" y="333310"/>
                  </a:lnTo>
                  <a:lnTo>
                    <a:pt x="1238011" y="142847"/>
                  </a:lnTo>
                  <a:lnTo>
                    <a:pt x="1238011" y="238079"/>
                  </a:lnTo>
                  <a:lnTo>
                    <a:pt x="938513" y="238079"/>
                  </a:lnTo>
                  <a:cubicBezTo>
                    <a:pt x="897537" y="100398"/>
                    <a:pt x="769996" y="0"/>
                    <a:pt x="619005" y="0"/>
                  </a:cubicBezTo>
                  <a:cubicBezTo>
                    <a:pt x="468015" y="0"/>
                    <a:pt x="340473" y="100398"/>
                    <a:pt x="299497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299497" y="428542"/>
                  </a:lnTo>
                  <a:close/>
                </a:path>
              </a:pathLst>
            </a:custGeom>
            <a:noFill/>
            <a:ln w="11903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AC0B84B7-8BDA-848F-F8E4-AECD1299FD0F}"/>
                </a:ext>
              </a:extLst>
            </p:cNvPr>
            <p:cNvSpPr/>
            <p:nvPr/>
          </p:nvSpPr>
          <p:spPr>
            <a:xfrm>
              <a:off x="3856042" y="5137239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542867" y="459921"/>
                  </a:moveTo>
                  <a:cubicBezTo>
                    <a:pt x="339897" y="405440"/>
                    <a:pt x="190463" y="220167"/>
                    <a:pt x="190463" y="0"/>
                  </a:cubicBezTo>
                  <a:lnTo>
                    <a:pt x="0" y="0"/>
                  </a:lnTo>
                  <a:cubicBezTo>
                    <a:pt x="0" y="322732"/>
                    <a:pt x="229341" y="591904"/>
                    <a:pt x="533939" y="653415"/>
                  </a:cubicBezTo>
                  <a:cubicBezTo>
                    <a:pt x="570493" y="797834"/>
                    <a:pt x="701309" y="904700"/>
                    <a:pt x="857084" y="904700"/>
                  </a:cubicBezTo>
                  <a:cubicBezTo>
                    <a:pt x="1008074" y="904700"/>
                    <a:pt x="1135613" y="804302"/>
                    <a:pt x="1176594" y="666621"/>
                  </a:cubicBezTo>
                  <a:lnTo>
                    <a:pt x="1476090" y="666621"/>
                  </a:lnTo>
                  <a:lnTo>
                    <a:pt x="1476090" y="476158"/>
                  </a:lnTo>
                  <a:lnTo>
                    <a:pt x="1176594" y="476158"/>
                  </a:lnTo>
                  <a:cubicBezTo>
                    <a:pt x="1135613" y="338477"/>
                    <a:pt x="1008074" y="238079"/>
                    <a:pt x="857084" y="238079"/>
                  </a:cubicBezTo>
                  <a:cubicBezTo>
                    <a:pt x="712094" y="238079"/>
                    <a:pt x="588729" y="330652"/>
                    <a:pt x="542867" y="459921"/>
                  </a:cubicBezTo>
                </a:path>
              </a:pathLst>
            </a:custGeom>
            <a:solidFill>
              <a:srgbClr val="DE58A9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00F8FAD-7527-6EC4-6007-A4668036B3DC}"/>
                </a:ext>
              </a:extLst>
            </p:cNvPr>
            <p:cNvGrpSpPr/>
            <p:nvPr/>
          </p:nvGrpSpPr>
          <p:grpSpPr>
            <a:xfrm>
              <a:off x="3856043" y="5125712"/>
              <a:ext cx="2380014" cy="1654249"/>
              <a:chOff x="2686952" y="3183910"/>
              <a:chExt cx="1480851" cy="911049"/>
            </a:xfrm>
          </p:grpSpPr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93E77896-9049-8B9F-7BE1-26BBD1F3D03F}"/>
                  </a:ext>
                </a:extLst>
              </p:cNvPr>
              <p:cNvSpPr/>
              <p:nvPr/>
            </p:nvSpPr>
            <p:spPr>
              <a:xfrm>
                <a:off x="2686952" y="3183910"/>
                <a:ext cx="1480851" cy="911049"/>
              </a:xfrm>
              <a:custGeom>
                <a:avLst/>
                <a:gdLst/>
                <a:ahLst/>
                <a:cxnLst/>
                <a:rect l="0" t="0" r="0" b="0"/>
                <a:pathLst>
                  <a:path w="1480851" h="911049">
                    <a:moveTo>
                      <a:pt x="542820" y="466634"/>
                    </a:moveTo>
                    <a:cubicBezTo>
                      <a:pt x="442827" y="431716"/>
                      <a:pt x="350769" y="378545"/>
                      <a:pt x="288869" y="296011"/>
                    </a:cubicBezTo>
                    <a:cubicBezTo>
                      <a:pt x="228555" y="215064"/>
                      <a:pt x="190463" y="115071"/>
                      <a:pt x="190463" y="6348"/>
                    </a:cubicBezTo>
                    <a:cubicBezTo>
                      <a:pt x="126975" y="0"/>
                      <a:pt x="63487" y="12697"/>
                      <a:pt x="0" y="6348"/>
                    </a:cubicBezTo>
                    <a:cubicBezTo>
                      <a:pt x="4761" y="161100"/>
                      <a:pt x="43647" y="311089"/>
                      <a:pt x="141260" y="417431"/>
                    </a:cubicBezTo>
                    <a:cubicBezTo>
                      <a:pt x="246808" y="531709"/>
                      <a:pt x="375371" y="629322"/>
                      <a:pt x="534090" y="659479"/>
                    </a:cubicBezTo>
                    <a:cubicBezTo>
                      <a:pt x="566628" y="805500"/>
                      <a:pt x="701539" y="911049"/>
                      <a:pt x="857084" y="911049"/>
                    </a:cubicBezTo>
                    <a:cubicBezTo>
                      <a:pt x="1007868" y="911049"/>
                      <a:pt x="1144366" y="813436"/>
                      <a:pt x="1176904" y="672970"/>
                    </a:cubicBezTo>
                    <a:cubicBezTo>
                      <a:pt x="1275310" y="688048"/>
                      <a:pt x="1376890" y="685667"/>
                      <a:pt x="1476090" y="672970"/>
                    </a:cubicBezTo>
                    <a:cubicBezTo>
                      <a:pt x="1480851" y="609482"/>
                      <a:pt x="1480058" y="545994"/>
                      <a:pt x="1476090" y="482506"/>
                    </a:cubicBezTo>
                    <a:cubicBezTo>
                      <a:pt x="1376097" y="482506"/>
                      <a:pt x="1276103" y="486474"/>
                      <a:pt x="1176904" y="482506"/>
                    </a:cubicBezTo>
                    <a:cubicBezTo>
                      <a:pt x="1148334" y="342040"/>
                      <a:pt x="1007868" y="240459"/>
                      <a:pt x="857084" y="244427"/>
                    </a:cubicBezTo>
                    <a:cubicBezTo>
                      <a:pt x="711856" y="248395"/>
                      <a:pt x="592023" y="338072"/>
                      <a:pt x="542820" y="466634"/>
                    </a:cubicBezTo>
                  </a:path>
                </a:pathLst>
              </a:custGeom>
              <a:noFill/>
              <a:ln w="11903">
                <a:solidFill>
                  <a:srgbClr val="FFFFFF"/>
                </a:solidFill>
              </a:ln>
            </p:spPr>
            <p:txBody>
              <a:bodyPr rtlCol="0" anchor="ctr"/>
              <a:lstStyle/>
              <a:p>
                <a:pPr algn="ctr"/>
                <a:endParaRPr sz="2800"/>
              </a:p>
            </p:txBody>
          </p:sp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87B63FFA-C0F7-AEB3-B59F-0633FC03C66C}"/>
                  </a:ext>
                </a:extLst>
              </p:cNvPr>
              <p:cNvSpPr/>
              <p:nvPr/>
            </p:nvSpPr>
            <p:spPr>
              <a:xfrm>
                <a:off x="2686952" y="3190259"/>
                <a:ext cx="1476090" cy="904700"/>
              </a:xfrm>
              <a:custGeom>
                <a:avLst/>
                <a:gdLst/>
                <a:ahLst/>
                <a:cxnLst/>
                <a:rect l="0" t="0" r="0" b="0"/>
                <a:pathLst>
                  <a:path w="1476090" h="904700">
                    <a:moveTo>
                      <a:pt x="542870" y="459918"/>
                    </a:moveTo>
                    <a:cubicBezTo>
                      <a:pt x="339895" y="405439"/>
                      <a:pt x="190463" y="220170"/>
                      <a:pt x="190463" y="0"/>
                    </a:cubicBezTo>
                    <a:lnTo>
                      <a:pt x="0" y="0"/>
                    </a:lnTo>
                    <a:cubicBezTo>
                      <a:pt x="0" y="322733"/>
                      <a:pt x="229343" y="591901"/>
                      <a:pt x="533943" y="653417"/>
                    </a:cubicBezTo>
                    <a:cubicBezTo>
                      <a:pt x="570489" y="797835"/>
                      <a:pt x="701307" y="904700"/>
                      <a:pt x="857084" y="904700"/>
                    </a:cubicBezTo>
                    <a:cubicBezTo>
                      <a:pt x="1008075" y="904700"/>
                      <a:pt x="1135616" y="804301"/>
                      <a:pt x="1176592" y="666621"/>
                    </a:cubicBezTo>
                    <a:lnTo>
                      <a:pt x="1476090" y="666621"/>
                    </a:lnTo>
                    <a:lnTo>
                      <a:pt x="1476090" y="476158"/>
                    </a:lnTo>
                    <a:lnTo>
                      <a:pt x="1176592" y="476158"/>
                    </a:lnTo>
                    <a:cubicBezTo>
                      <a:pt x="1135616" y="338477"/>
                      <a:pt x="1008075" y="238079"/>
                      <a:pt x="857084" y="238079"/>
                    </a:cubicBezTo>
                    <a:cubicBezTo>
                      <a:pt x="712096" y="238079"/>
                      <a:pt x="588730" y="330653"/>
                      <a:pt x="542870" y="459918"/>
                    </a:cubicBezTo>
                    <a:close/>
                  </a:path>
                </a:pathLst>
              </a:custGeom>
              <a:noFill/>
              <a:ln w="11903">
                <a:solidFill>
                  <a:srgbClr val="FFFFFF"/>
                </a:solidFill>
              </a:ln>
            </p:spPr>
            <p:txBody>
              <a:bodyPr rtlCol="0" anchor="ctr"/>
              <a:lstStyle/>
              <a:p>
                <a:pPr algn="ctr"/>
                <a:endParaRPr sz="2800"/>
              </a:p>
            </p:txBody>
          </p:sp>
        </p:grp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36992A07-57DE-2AAB-496B-8D5782DEDD79}"/>
                </a:ext>
              </a:extLst>
            </p:cNvPr>
            <p:cNvSpPr/>
            <p:nvPr/>
          </p:nvSpPr>
          <p:spPr>
            <a:xfrm>
              <a:off x="3856042" y="3494518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542867" y="444779"/>
                  </a:moveTo>
                  <a:cubicBezTo>
                    <a:pt x="588729" y="574048"/>
                    <a:pt x="712094" y="666621"/>
                    <a:pt x="857084" y="666621"/>
                  </a:cubicBezTo>
                  <a:cubicBezTo>
                    <a:pt x="1008074" y="666621"/>
                    <a:pt x="1135613" y="566223"/>
                    <a:pt x="1176594" y="428542"/>
                  </a:cubicBezTo>
                  <a:lnTo>
                    <a:pt x="1476090" y="428542"/>
                  </a:lnTo>
                  <a:lnTo>
                    <a:pt x="1476090" y="238079"/>
                  </a:lnTo>
                  <a:lnTo>
                    <a:pt x="1176594" y="238079"/>
                  </a:lnTo>
                  <a:cubicBezTo>
                    <a:pt x="1135613" y="100397"/>
                    <a:pt x="1008074" y="0"/>
                    <a:pt x="857084" y="0"/>
                  </a:cubicBezTo>
                  <a:cubicBezTo>
                    <a:pt x="701309" y="0"/>
                    <a:pt x="570493" y="106865"/>
                    <a:pt x="533939" y="251284"/>
                  </a:cubicBezTo>
                  <a:cubicBezTo>
                    <a:pt x="229341" y="312796"/>
                    <a:pt x="0" y="581968"/>
                    <a:pt x="0" y="904700"/>
                  </a:cubicBezTo>
                  <a:lnTo>
                    <a:pt x="190463" y="904700"/>
                  </a:lnTo>
                  <a:cubicBezTo>
                    <a:pt x="190463" y="684532"/>
                    <a:pt x="339897" y="499259"/>
                    <a:pt x="542867" y="444779"/>
                  </a:cubicBezTo>
                </a:path>
              </a:pathLst>
            </a:custGeom>
            <a:solidFill>
              <a:srgbClr val="92BD39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 dirty="0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BADB36F0-B563-F5E1-2EB8-F48989CD602C}"/>
                </a:ext>
              </a:extLst>
            </p:cNvPr>
            <p:cNvSpPr/>
            <p:nvPr/>
          </p:nvSpPr>
          <p:spPr>
            <a:xfrm>
              <a:off x="3856042" y="3494518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542870" y="444781"/>
                  </a:moveTo>
                  <a:cubicBezTo>
                    <a:pt x="588730" y="574046"/>
                    <a:pt x="712096" y="666621"/>
                    <a:pt x="857084" y="666621"/>
                  </a:cubicBezTo>
                  <a:cubicBezTo>
                    <a:pt x="1008075" y="666621"/>
                    <a:pt x="1135616" y="566222"/>
                    <a:pt x="1176592" y="428542"/>
                  </a:cubicBezTo>
                  <a:lnTo>
                    <a:pt x="1476090" y="428542"/>
                  </a:lnTo>
                  <a:lnTo>
                    <a:pt x="1476090" y="238079"/>
                  </a:lnTo>
                  <a:lnTo>
                    <a:pt x="1176592" y="238079"/>
                  </a:lnTo>
                  <a:cubicBezTo>
                    <a:pt x="1135616" y="100398"/>
                    <a:pt x="1008075" y="0"/>
                    <a:pt x="857084" y="0"/>
                  </a:cubicBezTo>
                  <a:cubicBezTo>
                    <a:pt x="701307" y="0"/>
                    <a:pt x="570489" y="106864"/>
                    <a:pt x="533943" y="251282"/>
                  </a:cubicBezTo>
                  <a:cubicBezTo>
                    <a:pt x="229343" y="312798"/>
                    <a:pt x="0" y="581966"/>
                    <a:pt x="0" y="904700"/>
                  </a:cubicBezTo>
                  <a:lnTo>
                    <a:pt x="190463" y="904700"/>
                  </a:lnTo>
                  <a:cubicBezTo>
                    <a:pt x="190463" y="684529"/>
                    <a:pt x="339895" y="499261"/>
                    <a:pt x="542870" y="444781"/>
                  </a:cubicBezTo>
                  <a:close/>
                </a:path>
              </a:pathLst>
            </a:custGeom>
            <a:noFill/>
            <a:ln w="11903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06204B80-54FD-D9EA-8031-E9122528FBB1}"/>
                </a:ext>
              </a:extLst>
            </p:cNvPr>
            <p:cNvSpPr/>
            <p:nvPr/>
          </p:nvSpPr>
          <p:spPr>
            <a:xfrm>
              <a:off x="6228404" y="3062223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942150" y="653415"/>
                  </a:moveTo>
                  <a:cubicBezTo>
                    <a:pt x="1246748" y="591904"/>
                    <a:pt x="1476090" y="322732"/>
                    <a:pt x="1476090" y="0"/>
                  </a:cubicBezTo>
                  <a:lnTo>
                    <a:pt x="1285627" y="0"/>
                  </a:lnTo>
                  <a:cubicBezTo>
                    <a:pt x="1285627" y="220167"/>
                    <a:pt x="1136192" y="405440"/>
                    <a:pt x="933222" y="459921"/>
                  </a:cubicBezTo>
                  <a:cubicBezTo>
                    <a:pt x="887360" y="330652"/>
                    <a:pt x="763995" y="238079"/>
                    <a:pt x="619005" y="238079"/>
                  </a:cubicBezTo>
                  <a:cubicBezTo>
                    <a:pt x="468015" y="238079"/>
                    <a:pt x="340476" y="338477"/>
                    <a:pt x="299495" y="476158"/>
                  </a:cubicBezTo>
                  <a:lnTo>
                    <a:pt x="0" y="476158"/>
                  </a:lnTo>
                  <a:lnTo>
                    <a:pt x="0" y="666621"/>
                  </a:lnTo>
                  <a:lnTo>
                    <a:pt x="299495" y="666621"/>
                  </a:lnTo>
                  <a:cubicBezTo>
                    <a:pt x="340476" y="804302"/>
                    <a:pt x="468015" y="904700"/>
                    <a:pt x="619005" y="904700"/>
                  </a:cubicBezTo>
                  <a:cubicBezTo>
                    <a:pt x="774780" y="904700"/>
                    <a:pt x="905597" y="797834"/>
                    <a:pt x="942150" y="653415"/>
                  </a:cubicBezTo>
                </a:path>
              </a:pathLst>
            </a:custGeom>
            <a:solidFill>
              <a:srgbClr val="3CC583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 dirty="0"/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078EE1DF-03C4-7782-8219-BB0BBE5C9754}"/>
                </a:ext>
              </a:extLst>
            </p:cNvPr>
            <p:cNvSpPr/>
            <p:nvPr/>
          </p:nvSpPr>
          <p:spPr>
            <a:xfrm>
              <a:off x="6228404" y="3062223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942147" y="653417"/>
                  </a:moveTo>
                  <a:cubicBezTo>
                    <a:pt x="1246747" y="591901"/>
                    <a:pt x="1476090" y="322733"/>
                    <a:pt x="1476090" y="0"/>
                  </a:cubicBezTo>
                  <a:lnTo>
                    <a:pt x="1285627" y="0"/>
                  </a:lnTo>
                  <a:cubicBezTo>
                    <a:pt x="1285627" y="220170"/>
                    <a:pt x="1136195" y="405439"/>
                    <a:pt x="933219" y="459918"/>
                  </a:cubicBezTo>
                  <a:cubicBezTo>
                    <a:pt x="887359" y="330653"/>
                    <a:pt x="763993" y="238079"/>
                    <a:pt x="619005" y="238079"/>
                  </a:cubicBezTo>
                  <a:cubicBezTo>
                    <a:pt x="468015" y="238079"/>
                    <a:pt x="340473" y="338477"/>
                    <a:pt x="299497" y="476158"/>
                  </a:cubicBezTo>
                  <a:lnTo>
                    <a:pt x="0" y="476158"/>
                  </a:lnTo>
                  <a:lnTo>
                    <a:pt x="0" y="666621"/>
                  </a:lnTo>
                  <a:lnTo>
                    <a:pt x="299497" y="666621"/>
                  </a:lnTo>
                  <a:cubicBezTo>
                    <a:pt x="340473" y="804301"/>
                    <a:pt x="468015" y="904700"/>
                    <a:pt x="619005" y="904700"/>
                  </a:cubicBezTo>
                  <a:cubicBezTo>
                    <a:pt x="774783" y="904700"/>
                    <a:pt x="905600" y="797835"/>
                    <a:pt x="942147" y="653417"/>
                  </a:cubicBezTo>
                  <a:close/>
                </a:path>
              </a:pathLst>
            </a:custGeom>
            <a:noFill/>
            <a:ln w="11903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C596D5A2-9052-63F4-AECA-FF318FC20FB5}"/>
                </a:ext>
              </a:extLst>
            </p:cNvPr>
            <p:cNvSpPr/>
            <p:nvPr/>
          </p:nvSpPr>
          <p:spPr>
            <a:xfrm>
              <a:off x="6228404" y="1419500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299495" y="428542"/>
                  </a:moveTo>
                  <a:cubicBezTo>
                    <a:pt x="340476" y="566223"/>
                    <a:pt x="468015" y="666621"/>
                    <a:pt x="619005" y="666621"/>
                  </a:cubicBezTo>
                  <a:cubicBezTo>
                    <a:pt x="763995" y="666621"/>
                    <a:pt x="887360" y="574048"/>
                    <a:pt x="933222" y="444779"/>
                  </a:cubicBezTo>
                  <a:cubicBezTo>
                    <a:pt x="1136192" y="499259"/>
                    <a:pt x="1285627" y="684532"/>
                    <a:pt x="1285627" y="904700"/>
                  </a:cubicBezTo>
                  <a:lnTo>
                    <a:pt x="1476090" y="904700"/>
                  </a:lnTo>
                  <a:cubicBezTo>
                    <a:pt x="1476090" y="581968"/>
                    <a:pt x="1246748" y="312796"/>
                    <a:pt x="942150" y="251284"/>
                  </a:cubicBezTo>
                  <a:cubicBezTo>
                    <a:pt x="905597" y="106865"/>
                    <a:pt x="774780" y="0"/>
                    <a:pt x="619005" y="0"/>
                  </a:cubicBezTo>
                  <a:cubicBezTo>
                    <a:pt x="468015" y="0"/>
                    <a:pt x="340476" y="100397"/>
                    <a:pt x="299495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299495" y="428542"/>
                  </a:lnTo>
                </a:path>
              </a:pathLst>
            </a:custGeom>
            <a:solidFill>
              <a:srgbClr val="1EABDA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413DCBC1-8831-2643-5191-D6224BCD8745}"/>
                </a:ext>
              </a:extLst>
            </p:cNvPr>
            <p:cNvSpPr/>
            <p:nvPr/>
          </p:nvSpPr>
          <p:spPr>
            <a:xfrm>
              <a:off x="6228404" y="1419500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299497" y="428542"/>
                  </a:moveTo>
                  <a:cubicBezTo>
                    <a:pt x="340473" y="566222"/>
                    <a:pt x="468015" y="666621"/>
                    <a:pt x="619005" y="666621"/>
                  </a:cubicBezTo>
                  <a:cubicBezTo>
                    <a:pt x="763993" y="666621"/>
                    <a:pt x="887359" y="574046"/>
                    <a:pt x="933219" y="444781"/>
                  </a:cubicBezTo>
                  <a:cubicBezTo>
                    <a:pt x="1136195" y="499261"/>
                    <a:pt x="1285627" y="684529"/>
                    <a:pt x="1285627" y="904700"/>
                  </a:cubicBezTo>
                  <a:lnTo>
                    <a:pt x="1476090" y="904700"/>
                  </a:lnTo>
                  <a:cubicBezTo>
                    <a:pt x="1476090" y="581966"/>
                    <a:pt x="1246747" y="312798"/>
                    <a:pt x="942147" y="251282"/>
                  </a:cubicBezTo>
                  <a:cubicBezTo>
                    <a:pt x="905600" y="106864"/>
                    <a:pt x="774783" y="0"/>
                    <a:pt x="619005" y="0"/>
                  </a:cubicBezTo>
                  <a:cubicBezTo>
                    <a:pt x="468015" y="0"/>
                    <a:pt x="340473" y="100398"/>
                    <a:pt x="299497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299497" y="428542"/>
                  </a:lnTo>
                  <a:close/>
                </a:path>
              </a:pathLst>
            </a:custGeom>
            <a:noFill/>
            <a:ln w="11903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E823FB87-66CA-B8B0-0D5F-BFBF6829D933}"/>
                </a:ext>
              </a:extLst>
            </p:cNvPr>
            <p:cNvSpPr/>
            <p:nvPr/>
          </p:nvSpPr>
          <p:spPr>
            <a:xfrm>
              <a:off x="4085624" y="1419502"/>
              <a:ext cx="2142778" cy="1210426"/>
            </a:xfrm>
            <a:custGeom>
              <a:avLst/>
              <a:gdLst/>
              <a:ahLst/>
              <a:cxnLst/>
              <a:rect l="0" t="0" r="0" b="0"/>
              <a:pathLst>
                <a:path w="1333242" h="666621">
                  <a:moveTo>
                    <a:pt x="394727" y="428542"/>
                  </a:moveTo>
                  <a:cubicBezTo>
                    <a:pt x="435708" y="566223"/>
                    <a:pt x="563247" y="666621"/>
                    <a:pt x="714237" y="666621"/>
                  </a:cubicBezTo>
                  <a:cubicBezTo>
                    <a:pt x="865226" y="666621"/>
                    <a:pt x="992765" y="566223"/>
                    <a:pt x="1033747" y="428542"/>
                  </a:cubicBezTo>
                  <a:lnTo>
                    <a:pt x="1333242" y="428542"/>
                  </a:lnTo>
                  <a:lnTo>
                    <a:pt x="1333242" y="238079"/>
                  </a:lnTo>
                  <a:lnTo>
                    <a:pt x="1033747" y="238079"/>
                  </a:lnTo>
                  <a:cubicBezTo>
                    <a:pt x="992765" y="100397"/>
                    <a:pt x="865226" y="0"/>
                    <a:pt x="714237" y="0"/>
                  </a:cubicBezTo>
                  <a:cubicBezTo>
                    <a:pt x="563247" y="0"/>
                    <a:pt x="435708" y="100397"/>
                    <a:pt x="394727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394727" y="428542"/>
                  </a:lnTo>
                </a:path>
              </a:pathLst>
            </a:custGeom>
            <a:solidFill>
              <a:srgbClr val="4E88E7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4E840AC5-2217-35BF-54CE-B3B661F64FE6}"/>
                </a:ext>
              </a:extLst>
            </p:cNvPr>
            <p:cNvSpPr/>
            <p:nvPr/>
          </p:nvSpPr>
          <p:spPr>
            <a:xfrm>
              <a:off x="4085624" y="1419502"/>
              <a:ext cx="2142778" cy="1210426"/>
            </a:xfrm>
            <a:custGeom>
              <a:avLst/>
              <a:gdLst/>
              <a:ahLst/>
              <a:cxnLst/>
              <a:rect l="0" t="0" r="0" b="0"/>
              <a:pathLst>
                <a:path w="1333242" h="666621">
                  <a:moveTo>
                    <a:pt x="394729" y="428542"/>
                  </a:moveTo>
                  <a:cubicBezTo>
                    <a:pt x="435705" y="566222"/>
                    <a:pt x="563246" y="666621"/>
                    <a:pt x="714237" y="666621"/>
                  </a:cubicBezTo>
                  <a:cubicBezTo>
                    <a:pt x="865227" y="666621"/>
                    <a:pt x="992769" y="566222"/>
                    <a:pt x="1033744" y="428542"/>
                  </a:cubicBezTo>
                  <a:lnTo>
                    <a:pt x="1333242" y="428542"/>
                  </a:lnTo>
                  <a:lnTo>
                    <a:pt x="1333242" y="238079"/>
                  </a:lnTo>
                  <a:lnTo>
                    <a:pt x="1033744" y="238079"/>
                  </a:lnTo>
                  <a:cubicBezTo>
                    <a:pt x="992769" y="100398"/>
                    <a:pt x="865227" y="0"/>
                    <a:pt x="714237" y="0"/>
                  </a:cubicBezTo>
                  <a:cubicBezTo>
                    <a:pt x="563246" y="0"/>
                    <a:pt x="435705" y="100398"/>
                    <a:pt x="394729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394729" y="428542"/>
                  </a:lnTo>
                  <a:close/>
                </a:path>
              </a:pathLst>
            </a:custGeom>
            <a:noFill/>
            <a:ln w="11903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F725EE15-CFE2-7686-7CA3-B9B6FC8DE0E9}"/>
                </a:ext>
              </a:extLst>
            </p:cNvPr>
            <p:cNvSpPr/>
            <p:nvPr/>
          </p:nvSpPr>
          <p:spPr>
            <a:xfrm>
              <a:off x="6917155" y="1678878"/>
              <a:ext cx="601998" cy="670057"/>
            </a:xfrm>
            <a:custGeom>
              <a:avLst/>
              <a:gdLst/>
              <a:ahLst/>
              <a:cxnLst/>
              <a:rect l="0" t="0" r="0" b="0"/>
              <a:pathLst>
                <a:path w="374565" h="369022">
                  <a:moveTo>
                    <a:pt x="0" y="0"/>
                  </a:moveTo>
                  <a:moveTo>
                    <a:pt x="178559" y="321406"/>
                  </a:moveTo>
                  <a:lnTo>
                    <a:pt x="226175" y="369022"/>
                  </a:lnTo>
                  <a:lnTo>
                    <a:pt x="273790" y="321406"/>
                  </a:lnTo>
                  <a:moveTo>
                    <a:pt x="226175" y="369022"/>
                  </a:moveTo>
                  <a:lnTo>
                    <a:pt x="226175" y="226175"/>
                  </a:lnTo>
                  <a:moveTo>
                    <a:pt x="0" y="0"/>
                  </a:moveTo>
                  <a:moveTo>
                    <a:pt x="273790" y="273790"/>
                  </a:moveTo>
                  <a:lnTo>
                    <a:pt x="321406" y="226175"/>
                  </a:lnTo>
                  <a:lnTo>
                    <a:pt x="369022" y="273790"/>
                  </a:lnTo>
                  <a:moveTo>
                    <a:pt x="321406" y="226175"/>
                  </a:moveTo>
                  <a:lnTo>
                    <a:pt x="321406" y="369022"/>
                  </a:lnTo>
                  <a:moveTo>
                    <a:pt x="121177" y="340437"/>
                  </a:moveTo>
                  <a:lnTo>
                    <a:pt x="11903" y="369022"/>
                  </a:lnTo>
                  <a:lnTo>
                    <a:pt x="40410" y="259447"/>
                  </a:lnTo>
                  <a:moveTo>
                    <a:pt x="40410" y="259447"/>
                  </a:moveTo>
                  <a:lnTo>
                    <a:pt x="121177" y="340437"/>
                  </a:lnTo>
                  <a:moveTo>
                    <a:pt x="121177" y="340437"/>
                  </a:moveTo>
                  <a:lnTo>
                    <a:pt x="135430" y="326144"/>
                  </a:lnTo>
                  <a:moveTo>
                    <a:pt x="40410" y="259447"/>
                  </a:moveTo>
                  <a:lnTo>
                    <a:pt x="270043" y="29179"/>
                  </a:lnTo>
                  <a:cubicBezTo>
                    <a:pt x="292215" y="6946"/>
                    <a:pt x="328639" y="5358"/>
                    <a:pt x="352393" y="29179"/>
                  </a:cubicBezTo>
                  <a:cubicBezTo>
                    <a:pt x="374565" y="51411"/>
                    <a:pt x="374565" y="87936"/>
                    <a:pt x="352393" y="111757"/>
                  </a:cubicBezTo>
                  <a:lnTo>
                    <a:pt x="284952" y="179198"/>
                  </a:lnTo>
                  <a:moveTo>
                    <a:pt x="346173" y="117995"/>
                  </a:moveTo>
                  <a:lnTo>
                    <a:pt x="263707" y="35530"/>
                  </a:lnTo>
                  <a:moveTo>
                    <a:pt x="304931" y="159220"/>
                  </a:moveTo>
                  <a:lnTo>
                    <a:pt x="222532" y="76821"/>
                  </a:lnTo>
                </a:path>
              </a:pathLst>
            </a:custGeom>
            <a:noFill/>
            <a:ln w="28575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F1A6222A-152B-4D58-9B14-7B8D3F1DC2E8}"/>
                </a:ext>
              </a:extLst>
            </p:cNvPr>
            <p:cNvSpPr/>
            <p:nvPr/>
          </p:nvSpPr>
          <p:spPr>
            <a:xfrm>
              <a:off x="4940185" y="1693286"/>
              <a:ext cx="586712" cy="662852"/>
            </a:xfrm>
            <a:custGeom>
              <a:avLst/>
              <a:gdLst/>
              <a:ahLst/>
              <a:cxnLst/>
              <a:rect l="0" t="0" r="0" b="0"/>
              <a:pathLst>
                <a:path w="365054" h="365054">
                  <a:moveTo>
                    <a:pt x="31743" y="0"/>
                  </a:moveTo>
                  <a:lnTo>
                    <a:pt x="333310" y="0"/>
                  </a:lnTo>
                  <a:cubicBezTo>
                    <a:pt x="333310" y="0"/>
                    <a:pt x="365054" y="0"/>
                    <a:pt x="365054" y="31743"/>
                  </a:cubicBezTo>
                  <a:lnTo>
                    <a:pt x="365054" y="333310"/>
                  </a:lnTo>
                  <a:cubicBezTo>
                    <a:pt x="365054" y="333310"/>
                    <a:pt x="365054" y="365054"/>
                    <a:pt x="333310" y="365054"/>
                  </a:cubicBezTo>
                  <a:lnTo>
                    <a:pt x="31743" y="365054"/>
                  </a:lnTo>
                  <a:cubicBezTo>
                    <a:pt x="31743" y="365054"/>
                    <a:pt x="0" y="365054"/>
                    <a:pt x="0" y="333310"/>
                  </a:cubicBezTo>
                  <a:lnTo>
                    <a:pt x="0" y="31743"/>
                  </a:lnTo>
                  <a:cubicBezTo>
                    <a:pt x="0" y="31743"/>
                    <a:pt x="0" y="0"/>
                    <a:pt x="31743" y="0"/>
                  </a:cubicBezTo>
                  <a:moveTo>
                    <a:pt x="0" y="79359"/>
                  </a:moveTo>
                  <a:lnTo>
                    <a:pt x="365054" y="79359"/>
                  </a:lnTo>
                  <a:moveTo>
                    <a:pt x="55551" y="35711"/>
                  </a:moveTo>
                  <a:cubicBezTo>
                    <a:pt x="53360" y="35711"/>
                    <a:pt x="51583" y="37488"/>
                    <a:pt x="51583" y="39679"/>
                  </a:cubicBezTo>
                  <a:cubicBezTo>
                    <a:pt x="51583" y="41871"/>
                    <a:pt x="53360" y="43647"/>
                    <a:pt x="55551" y="43647"/>
                  </a:cubicBezTo>
                  <a:cubicBezTo>
                    <a:pt x="57743" y="43647"/>
                    <a:pt x="59519" y="41871"/>
                    <a:pt x="59519" y="39679"/>
                  </a:cubicBezTo>
                  <a:cubicBezTo>
                    <a:pt x="59519" y="37488"/>
                    <a:pt x="57743" y="35711"/>
                    <a:pt x="55551" y="35711"/>
                  </a:cubicBezTo>
                  <a:moveTo>
                    <a:pt x="103167" y="35711"/>
                  </a:moveTo>
                  <a:cubicBezTo>
                    <a:pt x="100976" y="35711"/>
                    <a:pt x="99199" y="37488"/>
                    <a:pt x="99199" y="39679"/>
                  </a:cubicBezTo>
                  <a:cubicBezTo>
                    <a:pt x="99199" y="41871"/>
                    <a:pt x="100976" y="43647"/>
                    <a:pt x="103167" y="43647"/>
                  </a:cubicBezTo>
                  <a:cubicBezTo>
                    <a:pt x="105359" y="43647"/>
                    <a:pt x="107135" y="41871"/>
                    <a:pt x="107135" y="39679"/>
                  </a:cubicBezTo>
                  <a:cubicBezTo>
                    <a:pt x="107135" y="37488"/>
                    <a:pt x="105359" y="35711"/>
                    <a:pt x="103167" y="35711"/>
                  </a:cubicBezTo>
                  <a:moveTo>
                    <a:pt x="150783" y="35711"/>
                  </a:moveTo>
                  <a:cubicBezTo>
                    <a:pt x="148591" y="35711"/>
                    <a:pt x="146815" y="37488"/>
                    <a:pt x="146815" y="39679"/>
                  </a:cubicBezTo>
                  <a:cubicBezTo>
                    <a:pt x="146815" y="41871"/>
                    <a:pt x="148591" y="43647"/>
                    <a:pt x="150783" y="43647"/>
                  </a:cubicBezTo>
                  <a:cubicBezTo>
                    <a:pt x="152974" y="43647"/>
                    <a:pt x="154751" y="41871"/>
                    <a:pt x="154751" y="39679"/>
                  </a:cubicBezTo>
                  <a:cubicBezTo>
                    <a:pt x="154751" y="37488"/>
                    <a:pt x="152974" y="35711"/>
                    <a:pt x="150783" y="35711"/>
                  </a:cubicBezTo>
                  <a:moveTo>
                    <a:pt x="126975" y="79359"/>
                  </a:moveTo>
                  <a:lnTo>
                    <a:pt x="126975" y="365054"/>
                  </a:lnTo>
                  <a:moveTo>
                    <a:pt x="182527" y="111103"/>
                  </a:moveTo>
                  <a:cubicBezTo>
                    <a:pt x="174591" y="111103"/>
                    <a:pt x="174591" y="119039"/>
                    <a:pt x="174591" y="119039"/>
                  </a:cubicBezTo>
                  <a:lnTo>
                    <a:pt x="174591" y="182527"/>
                  </a:lnTo>
                  <a:cubicBezTo>
                    <a:pt x="174591" y="190463"/>
                    <a:pt x="182527" y="190463"/>
                    <a:pt x="182527" y="190463"/>
                  </a:cubicBezTo>
                  <a:lnTo>
                    <a:pt x="309502" y="190463"/>
                  </a:lnTo>
                  <a:cubicBezTo>
                    <a:pt x="317438" y="190463"/>
                    <a:pt x="317438" y="182527"/>
                    <a:pt x="317438" y="182527"/>
                  </a:cubicBezTo>
                  <a:lnTo>
                    <a:pt x="317438" y="119039"/>
                  </a:lnTo>
                  <a:cubicBezTo>
                    <a:pt x="317438" y="111103"/>
                    <a:pt x="309502" y="111103"/>
                    <a:pt x="309502" y="111103"/>
                  </a:cubicBezTo>
                  <a:lnTo>
                    <a:pt x="182527" y="111103"/>
                  </a:lnTo>
                  <a:moveTo>
                    <a:pt x="182527" y="238079"/>
                  </a:moveTo>
                  <a:cubicBezTo>
                    <a:pt x="174591" y="238079"/>
                    <a:pt x="174591" y="246015"/>
                    <a:pt x="174591" y="246015"/>
                  </a:cubicBezTo>
                  <a:lnTo>
                    <a:pt x="174591" y="309502"/>
                  </a:lnTo>
                  <a:cubicBezTo>
                    <a:pt x="174591" y="317438"/>
                    <a:pt x="182527" y="317438"/>
                    <a:pt x="182527" y="317438"/>
                  </a:cubicBezTo>
                  <a:lnTo>
                    <a:pt x="309502" y="317438"/>
                  </a:lnTo>
                  <a:cubicBezTo>
                    <a:pt x="317438" y="317438"/>
                    <a:pt x="317438" y="309502"/>
                    <a:pt x="317438" y="309502"/>
                  </a:cubicBezTo>
                  <a:lnTo>
                    <a:pt x="317438" y="246015"/>
                  </a:lnTo>
                  <a:cubicBezTo>
                    <a:pt x="317438" y="238079"/>
                    <a:pt x="309502" y="238079"/>
                    <a:pt x="309502" y="238079"/>
                  </a:cubicBezTo>
                  <a:lnTo>
                    <a:pt x="182527" y="238079"/>
                  </a:lnTo>
                  <a:moveTo>
                    <a:pt x="32077" y="111103"/>
                  </a:moveTo>
                  <a:lnTo>
                    <a:pt x="63487" y="111103"/>
                  </a:lnTo>
                  <a:moveTo>
                    <a:pt x="63821" y="142847"/>
                  </a:moveTo>
                  <a:lnTo>
                    <a:pt x="95231" y="142847"/>
                  </a:lnTo>
                  <a:moveTo>
                    <a:pt x="63821" y="174591"/>
                  </a:moveTo>
                  <a:lnTo>
                    <a:pt x="95231" y="174591"/>
                  </a:lnTo>
                  <a:moveTo>
                    <a:pt x="63821" y="206335"/>
                  </a:moveTo>
                  <a:lnTo>
                    <a:pt x="95231" y="206335"/>
                  </a:lnTo>
                  <a:moveTo>
                    <a:pt x="32077" y="238079"/>
                  </a:moveTo>
                  <a:lnTo>
                    <a:pt x="63487" y="238079"/>
                  </a:lnTo>
                  <a:moveTo>
                    <a:pt x="63821" y="269822"/>
                  </a:moveTo>
                  <a:lnTo>
                    <a:pt x="95231" y="269822"/>
                  </a:lnTo>
                  <a:moveTo>
                    <a:pt x="63821" y="301566"/>
                  </a:moveTo>
                  <a:lnTo>
                    <a:pt x="95231" y="301566"/>
                  </a:lnTo>
                </a:path>
              </a:pathLst>
            </a:custGeom>
            <a:noFill/>
            <a:ln w="28575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6C4170DC-EF30-0171-A381-854E83B09A9B}"/>
                </a:ext>
              </a:extLst>
            </p:cNvPr>
            <p:cNvSpPr/>
            <p:nvPr/>
          </p:nvSpPr>
          <p:spPr>
            <a:xfrm>
              <a:off x="4850888" y="3689063"/>
              <a:ext cx="765308" cy="821332"/>
            </a:xfrm>
            <a:custGeom>
              <a:avLst/>
              <a:gdLst/>
              <a:ahLst/>
              <a:cxnLst/>
              <a:rect l="0" t="0" r="0" b="0"/>
              <a:pathLst>
                <a:path w="365054" h="355602">
                  <a:moveTo>
                    <a:pt x="0" y="177801"/>
                  </a:moveTo>
                  <a:cubicBezTo>
                    <a:pt x="0" y="217247"/>
                    <a:pt x="81720" y="249224"/>
                    <a:pt x="182527" y="249224"/>
                  </a:cubicBezTo>
                  <a:cubicBezTo>
                    <a:pt x="283334" y="249224"/>
                    <a:pt x="365054" y="217247"/>
                    <a:pt x="365054" y="177801"/>
                  </a:cubicBezTo>
                  <a:cubicBezTo>
                    <a:pt x="365054" y="138354"/>
                    <a:pt x="283334" y="106377"/>
                    <a:pt x="182527" y="106377"/>
                  </a:cubicBezTo>
                  <a:cubicBezTo>
                    <a:pt x="81720" y="106377"/>
                    <a:pt x="0" y="138354"/>
                    <a:pt x="0" y="177801"/>
                  </a:cubicBezTo>
                  <a:moveTo>
                    <a:pt x="91268" y="335869"/>
                  </a:moveTo>
                  <a:cubicBezTo>
                    <a:pt x="125429" y="355592"/>
                    <a:pt x="193983" y="300809"/>
                    <a:pt x="244386" y="213508"/>
                  </a:cubicBezTo>
                  <a:cubicBezTo>
                    <a:pt x="294790" y="126206"/>
                    <a:pt x="307957" y="39446"/>
                    <a:pt x="273795" y="19723"/>
                  </a:cubicBezTo>
                  <a:cubicBezTo>
                    <a:pt x="239634" y="0"/>
                    <a:pt x="171080" y="54783"/>
                    <a:pt x="120677" y="142084"/>
                  </a:cubicBezTo>
                  <a:cubicBezTo>
                    <a:pt x="70273" y="229385"/>
                    <a:pt x="57107" y="316146"/>
                    <a:pt x="91268" y="335869"/>
                  </a:cubicBezTo>
                  <a:moveTo>
                    <a:pt x="120677" y="213517"/>
                  </a:moveTo>
                  <a:cubicBezTo>
                    <a:pt x="171080" y="300819"/>
                    <a:pt x="239634" y="355602"/>
                    <a:pt x="273795" y="335879"/>
                  </a:cubicBezTo>
                  <a:cubicBezTo>
                    <a:pt x="307957" y="316156"/>
                    <a:pt x="294790" y="229395"/>
                    <a:pt x="244386" y="142094"/>
                  </a:cubicBezTo>
                  <a:cubicBezTo>
                    <a:pt x="193983" y="54792"/>
                    <a:pt x="125429" y="9"/>
                    <a:pt x="91268" y="19732"/>
                  </a:cubicBezTo>
                  <a:cubicBezTo>
                    <a:pt x="57107" y="39455"/>
                    <a:pt x="70273" y="126216"/>
                    <a:pt x="120677" y="213517"/>
                  </a:cubicBezTo>
                  <a:moveTo>
                    <a:pt x="158719" y="177801"/>
                  </a:moveTo>
                  <a:cubicBezTo>
                    <a:pt x="158719" y="164652"/>
                    <a:pt x="169378" y="153993"/>
                    <a:pt x="182527" y="153993"/>
                  </a:cubicBezTo>
                  <a:cubicBezTo>
                    <a:pt x="195676" y="153993"/>
                    <a:pt x="206335" y="164652"/>
                    <a:pt x="206335" y="177801"/>
                  </a:cubicBezTo>
                  <a:cubicBezTo>
                    <a:pt x="206335" y="190949"/>
                    <a:pt x="195676" y="201609"/>
                    <a:pt x="182527" y="201609"/>
                  </a:cubicBezTo>
                  <a:cubicBezTo>
                    <a:pt x="169378" y="201609"/>
                    <a:pt x="158719" y="190949"/>
                    <a:pt x="158719" y="177801"/>
                  </a:cubicBezTo>
                </a:path>
              </a:pathLst>
            </a:custGeom>
            <a:noFill/>
            <a:ln w="38100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 dirty="0"/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7CBFCD1B-4056-185E-CB8D-AAB0D3FE2FC3}"/>
                </a:ext>
              </a:extLst>
            </p:cNvPr>
            <p:cNvSpPr/>
            <p:nvPr/>
          </p:nvSpPr>
          <p:spPr>
            <a:xfrm>
              <a:off x="4942736" y="5856061"/>
              <a:ext cx="581611" cy="639797"/>
            </a:xfrm>
            <a:custGeom>
              <a:avLst/>
              <a:gdLst/>
              <a:ahLst/>
              <a:cxnLst/>
              <a:rect l="0" t="0" r="0" b="0"/>
              <a:pathLst>
                <a:path w="361880" h="352357">
                  <a:moveTo>
                    <a:pt x="41267" y="166655"/>
                  </a:moveTo>
                  <a:cubicBezTo>
                    <a:pt x="39679" y="158719"/>
                    <a:pt x="39679" y="150783"/>
                    <a:pt x="39679" y="142847"/>
                  </a:cubicBezTo>
                  <a:cubicBezTo>
                    <a:pt x="39679" y="63487"/>
                    <a:pt x="103167" y="0"/>
                    <a:pt x="182527" y="0"/>
                  </a:cubicBezTo>
                  <a:cubicBezTo>
                    <a:pt x="261886" y="0"/>
                    <a:pt x="325374" y="63487"/>
                    <a:pt x="325374" y="142847"/>
                  </a:cubicBezTo>
                  <a:cubicBezTo>
                    <a:pt x="325374" y="150783"/>
                    <a:pt x="325374" y="158719"/>
                    <a:pt x="323787" y="166655"/>
                  </a:cubicBezTo>
                  <a:moveTo>
                    <a:pt x="265061" y="88882"/>
                  </a:moveTo>
                  <a:cubicBezTo>
                    <a:pt x="261886" y="77772"/>
                    <a:pt x="250776" y="69836"/>
                    <a:pt x="238079" y="69836"/>
                  </a:cubicBezTo>
                  <a:cubicBezTo>
                    <a:pt x="225381" y="69836"/>
                    <a:pt x="214271" y="77772"/>
                    <a:pt x="211096" y="88882"/>
                  </a:cubicBezTo>
                  <a:moveTo>
                    <a:pt x="153957" y="88882"/>
                  </a:moveTo>
                  <a:cubicBezTo>
                    <a:pt x="150783" y="77772"/>
                    <a:pt x="139673" y="69836"/>
                    <a:pt x="126975" y="69836"/>
                  </a:cubicBezTo>
                  <a:cubicBezTo>
                    <a:pt x="114277" y="69836"/>
                    <a:pt x="103167" y="77772"/>
                    <a:pt x="99993" y="88882"/>
                  </a:cubicBezTo>
                  <a:moveTo>
                    <a:pt x="42854" y="204747"/>
                  </a:moveTo>
                  <a:cubicBezTo>
                    <a:pt x="50790" y="195224"/>
                    <a:pt x="63487" y="198399"/>
                    <a:pt x="69836" y="204747"/>
                  </a:cubicBezTo>
                  <a:lnTo>
                    <a:pt x="104754" y="246015"/>
                  </a:lnTo>
                  <a:lnTo>
                    <a:pt x="106341" y="220619"/>
                  </a:lnTo>
                  <a:cubicBezTo>
                    <a:pt x="107929" y="209509"/>
                    <a:pt x="119039" y="201573"/>
                    <a:pt x="130149" y="203160"/>
                  </a:cubicBezTo>
                  <a:cubicBezTo>
                    <a:pt x="136498" y="204747"/>
                    <a:pt x="142847" y="211096"/>
                    <a:pt x="144434" y="217445"/>
                  </a:cubicBezTo>
                  <a:lnTo>
                    <a:pt x="152370" y="250776"/>
                  </a:lnTo>
                  <a:cubicBezTo>
                    <a:pt x="152370" y="250776"/>
                    <a:pt x="165068" y="303154"/>
                    <a:pt x="139673" y="331723"/>
                  </a:cubicBezTo>
                  <a:cubicBezTo>
                    <a:pt x="128562" y="344421"/>
                    <a:pt x="114277" y="349182"/>
                    <a:pt x="101580" y="350769"/>
                  </a:cubicBezTo>
                  <a:cubicBezTo>
                    <a:pt x="85708" y="352357"/>
                    <a:pt x="69836" y="346008"/>
                    <a:pt x="58726" y="334897"/>
                  </a:cubicBezTo>
                  <a:lnTo>
                    <a:pt x="12697" y="296805"/>
                  </a:lnTo>
                  <a:cubicBezTo>
                    <a:pt x="12697" y="296805"/>
                    <a:pt x="0" y="288869"/>
                    <a:pt x="6348" y="268235"/>
                  </a:cubicBezTo>
                  <a:cubicBezTo>
                    <a:pt x="12697" y="250776"/>
                    <a:pt x="31743" y="219032"/>
                    <a:pt x="42854" y="204747"/>
                  </a:cubicBezTo>
                  <a:close/>
                  <a:moveTo>
                    <a:pt x="319025" y="204747"/>
                  </a:moveTo>
                  <a:cubicBezTo>
                    <a:pt x="311090" y="195224"/>
                    <a:pt x="298392" y="198399"/>
                    <a:pt x="292043" y="204747"/>
                  </a:cubicBezTo>
                  <a:lnTo>
                    <a:pt x="257125" y="246015"/>
                  </a:lnTo>
                  <a:lnTo>
                    <a:pt x="255538" y="220619"/>
                  </a:lnTo>
                  <a:cubicBezTo>
                    <a:pt x="253951" y="209509"/>
                    <a:pt x="242840" y="201573"/>
                    <a:pt x="231730" y="203160"/>
                  </a:cubicBezTo>
                  <a:cubicBezTo>
                    <a:pt x="225381" y="204747"/>
                    <a:pt x="219032" y="211096"/>
                    <a:pt x="217445" y="217445"/>
                  </a:cubicBezTo>
                  <a:lnTo>
                    <a:pt x="209509" y="250776"/>
                  </a:lnTo>
                  <a:cubicBezTo>
                    <a:pt x="209509" y="250776"/>
                    <a:pt x="196812" y="303154"/>
                    <a:pt x="222207" y="331723"/>
                  </a:cubicBezTo>
                  <a:cubicBezTo>
                    <a:pt x="233317" y="344421"/>
                    <a:pt x="247602" y="349182"/>
                    <a:pt x="260299" y="350769"/>
                  </a:cubicBezTo>
                  <a:cubicBezTo>
                    <a:pt x="276171" y="352357"/>
                    <a:pt x="292043" y="346008"/>
                    <a:pt x="303154" y="334897"/>
                  </a:cubicBezTo>
                  <a:lnTo>
                    <a:pt x="349182" y="296805"/>
                  </a:lnTo>
                  <a:cubicBezTo>
                    <a:pt x="349182" y="296805"/>
                    <a:pt x="361880" y="288869"/>
                    <a:pt x="355531" y="268235"/>
                  </a:cubicBezTo>
                  <a:cubicBezTo>
                    <a:pt x="347595" y="250776"/>
                    <a:pt x="330136" y="219032"/>
                    <a:pt x="319025" y="204747"/>
                  </a:cubicBezTo>
                  <a:close/>
                  <a:moveTo>
                    <a:pt x="153957" y="158719"/>
                  </a:moveTo>
                  <a:cubicBezTo>
                    <a:pt x="169829" y="174591"/>
                    <a:pt x="193637" y="174591"/>
                    <a:pt x="209509" y="158719"/>
                  </a:cubicBezTo>
                  <a:moveTo>
                    <a:pt x="280933" y="133324"/>
                  </a:moveTo>
                  <a:lnTo>
                    <a:pt x="258712" y="133324"/>
                  </a:lnTo>
                  <a:moveTo>
                    <a:pt x="104754" y="133324"/>
                  </a:moveTo>
                  <a:lnTo>
                    <a:pt x="82534" y="133324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2A168551-81E8-E98F-73B9-C4BE8DDC083B}"/>
                </a:ext>
              </a:extLst>
            </p:cNvPr>
            <p:cNvSpPr/>
            <p:nvPr/>
          </p:nvSpPr>
          <p:spPr>
            <a:xfrm>
              <a:off x="6929910" y="5843322"/>
              <a:ext cx="587707" cy="663284"/>
            </a:xfrm>
            <a:custGeom>
              <a:avLst/>
              <a:gdLst/>
              <a:ahLst/>
              <a:cxnLst/>
              <a:rect l="0" t="0" r="0" b="0"/>
              <a:pathLst>
                <a:path w="365673" h="365292">
                  <a:moveTo>
                    <a:pt x="271140" y="270759"/>
                  </a:moveTo>
                  <a:lnTo>
                    <a:pt x="365673" y="365292"/>
                  </a:lnTo>
                  <a:moveTo>
                    <a:pt x="0" y="158719"/>
                  </a:moveTo>
                  <a:cubicBezTo>
                    <a:pt x="0" y="246377"/>
                    <a:pt x="71061" y="317438"/>
                    <a:pt x="158719" y="317438"/>
                  </a:cubicBezTo>
                  <a:cubicBezTo>
                    <a:pt x="246377" y="317438"/>
                    <a:pt x="317438" y="246377"/>
                    <a:pt x="317438" y="158719"/>
                  </a:cubicBezTo>
                  <a:cubicBezTo>
                    <a:pt x="317438" y="71061"/>
                    <a:pt x="246377" y="0"/>
                    <a:pt x="158719" y="0"/>
                  </a:cubicBezTo>
                  <a:cubicBezTo>
                    <a:pt x="71061" y="0"/>
                    <a:pt x="0" y="71061"/>
                    <a:pt x="0" y="158719"/>
                  </a:cubicBezTo>
                  <a:close/>
                  <a:moveTo>
                    <a:pt x="206954" y="206573"/>
                  </a:moveTo>
                  <a:cubicBezTo>
                    <a:pt x="206954" y="232870"/>
                    <a:pt x="185635" y="254189"/>
                    <a:pt x="159338" y="254189"/>
                  </a:cubicBezTo>
                  <a:cubicBezTo>
                    <a:pt x="133040" y="254189"/>
                    <a:pt x="111722" y="232870"/>
                    <a:pt x="111722" y="206573"/>
                  </a:cubicBezTo>
                  <a:lnTo>
                    <a:pt x="111722" y="127213"/>
                  </a:lnTo>
                  <a:lnTo>
                    <a:pt x="206954" y="127213"/>
                  </a:lnTo>
                  <a:close/>
                  <a:moveTo>
                    <a:pt x="206954" y="127213"/>
                  </a:moveTo>
                  <a:lnTo>
                    <a:pt x="111722" y="127213"/>
                  </a:lnTo>
                  <a:cubicBezTo>
                    <a:pt x="111722" y="100916"/>
                    <a:pt x="133040" y="79597"/>
                    <a:pt x="159338" y="79597"/>
                  </a:cubicBezTo>
                  <a:cubicBezTo>
                    <a:pt x="185635" y="79597"/>
                    <a:pt x="206954" y="100916"/>
                    <a:pt x="206954" y="127213"/>
                  </a:cubicBezTo>
                  <a:close/>
                  <a:moveTo>
                    <a:pt x="246634" y="214509"/>
                  </a:moveTo>
                  <a:cubicBezTo>
                    <a:pt x="224719" y="214509"/>
                    <a:pt x="206954" y="196743"/>
                    <a:pt x="206954" y="174829"/>
                  </a:cubicBezTo>
                  <a:cubicBezTo>
                    <a:pt x="206954" y="152914"/>
                    <a:pt x="224719" y="135149"/>
                    <a:pt x="246634" y="135149"/>
                  </a:cubicBezTo>
                  <a:moveTo>
                    <a:pt x="246634" y="174829"/>
                  </a:moveTo>
                  <a:lnTo>
                    <a:pt x="206954" y="174829"/>
                  </a:lnTo>
                  <a:moveTo>
                    <a:pt x="72042" y="135149"/>
                  </a:moveTo>
                  <a:cubicBezTo>
                    <a:pt x="93957" y="135149"/>
                    <a:pt x="111722" y="152914"/>
                    <a:pt x="111722" y="174829"/>
                  </a:cubicBezTo>
                  <a:cubicBezTo>
                    <a:pt x="111722" y="196743"/>
                    <a:pt x="93957" y="214509"/>
                    <a:pt x="72042" y="214509"/>
                  </a:cubicBezTo>
                  <a:moveTo>
                    <a:pt x="111722" y="174829"/>
                  </a:moveTo>
                  <a:lnTo>
                    <a:pt x="72042" y="174829"/>
                  </a:lnTo>
                  <a:moveTo>
                    <a:pt x="206954" y="55789"/>
                  </a:moveTo>
                  <a:cubicBezTo>
                    <a:pt x="206967" y="69459"/>
                    <a:pt x="201091" y="82472"/>
                    <a:pt x="190828" y="91501"/>
                  </a:cubicBezTo>
                  <a:moveTo>
                    <a:pt x="127848" y="91501"/>
                  </a:moveTo>
                  <a:cubicBezTo>
                    <a:pt x="117582" y="82474"/>
                    <a:pt x="111705" y="69460"/>
                    <a:pt x="111722" y="55789"/>
                  </a:cubicBezTo>
                </a:path>
              </a:pathLst>
            </a:custGeom>
            <a:noFill/>
            <a:ln w="38100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7B5A7AA0-C2E5-30C0-C075-4DBF78D1743A}"/>
              </a:ext>
            </a:extLst>
          </p:cNvPr>
          <p:cNvSpPr txBox="1"/>
          <p:nvPr/>
        </p:nvSpPr>
        <p:spPr>
          <a:xfrm>
            <a:off x="485360" y="216091"/>
            <a:ext cx="117066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Development Timeline: From Dummy to Deployment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DD08C0AE-FEE4-2810-7881-16D12C902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635" y="3389719"/>
            <a:ext cx="723014" cy="929374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435E3FC6-FA82-4890-AC24-835DE1C7EC67}"/>
              </a:ext>
            </a:extLst>
          </p:cNvPr>
          <p:cNvGrpSpPr/>
          <p:nvPr/>
        </p:nvGrpSpPr>
        <p:grpSpPr>
          <a:xfrm>
            <a:off x="88780" y="4998774"/>
            <a:ext cx="4158590" cy="1746587"/>
            <a:chOff x="88780" y="4998774"/>
            <a:chExt cx="4158590" cy="174658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272EF65-8D54-D530-8814-FBFB90537D9D}"/>
                </a:ext>
              </a:extLst>
            </p:cNvPr>
            <p:cNvSpPr txBox="1"/>
            <p:nvPr/>
          </p:nvSpPr>
          <p:spPr>
            <a:xfrm>
              <a:off x="1850894" y="4998774"/>
              <a:ext cx="1338430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pPr algn="r"/>
              <a:r>
                <a:rPr sz="2000" b="1" u="sng" dirty="0">
                  <a:solidFill>
                    <a:srgbClr val="DE58A9"/>
                  </a:solidFill>
                  <a:latin typeface="Roboto"/>
                </a:rPr>
                <a:t>Week 6-7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9646CC7-0BB6-ACDF-1A0B-7652BBC66060}"/>
                </a:ext>
              </a:extLst>
            </p:cNvPr>
            <p:cNvSpPr txBox="1"/>
            <p:nvPr/>
          </p:nvSpPr>
          <p:spPr>
            <a:xfrm>
              <a:off x="88780" y="5329589"/>
              <a:ext cx="4158590" cy="141577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anchor="t">
              <a:spAutoFit/>
            </a:bodyPr>
            <a:lstStyle/>
            <a:p>
              <a:r>
                <a:rPr sz="2000" b="1" dirty="0">
                  <a:solidFill>
                    <a:srgbClr val="484848"/>
                  </a:solidFill>
                  <a:latin typeface="Roboto"/>
                </a:rPr>
                <a:t>Deployment to HF spaces</a:t>
              </a:r>
              <a:r>
                <a:rPr lang="en-IN" sz="2000" b="1" dirty="0">
                  <a:solidFill>
                    <a:srgbClr val="484848"/>
                  </a:solidFill>
                  <a:latin typeface="Roboto"/>
                </a:rPr>
                <a:t> :</a:t>
              </a: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IN" dirty="0">
                  <a:solidFill>
                    <a:srgbClr val="484848"/>
                  </a:solidFill>
                  <a:latin typeface="Roboto"/>
                </a:rPr>
                <a:t>Adding dataset &amp; csv to HF Hub</a:t>
              </a: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IN" dirty="0">
                  <a:solidFill>
                    <a:srgbClr val="484848"/>
                  </a:solidFill>
                  <a:latin typeface="Roboto"/>
                </a:rPr>
                <a:t>Deploying React Frontend as Static</a:t>
              </a: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IN" dirty="0">
                  <a:solidFill>
                    <a:srgbClr val="484848"/>
                  </a:solidFill>
                  <a:latin typeface="Roboto"/>
                </a:rPr>
                <a:t>Deploying Flask backend using Docker space</a:t>
              </a:r>
              <a:endParaRPr dirty="0">
                <a:solidFill>
                  <a:srgbClr val="484848"/>
                </a:solidFill>
                <a:latin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1375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6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6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6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A5A95-68EE-D192-FEEE-173D71C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55600"/>
            <a:ext cx="11582400" cy="571500"/>
          </a:xfrm>
        </p:spPr>
        <p:txBody>
          <a:bodyPr/>
          <a:lstStyle/>
          <a:p>
            <a:pPr algn="ctr"/>
            <a:r>
              <a:rPr lang="en-IN" sz="4000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Challenges &amp; solutions</a:t>
            </a:r>
            <a:endParaRPr lang="en-IN" sz="4000" u="sng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78067-5094-1BB0-CD5E-D35D74D12350}"/>
              </a:ext>
            </a:extLst>
          </p:cNvPr>
          <p:cNvSpPr txBox="1"/>
          <p:nvPr/>
        </p:nvSpPr>
        <p:spPr>
          <a:xfrm>
            <a:off x="260350" y="927100"/>
            <a:ext cx="116713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b="1" u="sng" dirty="0"/>
              <a:t>Technical Challenge 1</a:t>
            </a:r>
            <a:r>
              <a:rPr lang="en-US" sz="2400" dirty="0"/>
              <a:t>: Public </a:t>
            </a:r>
            <a:r>
              <a:rPr lang="en-US" sz="2400" dirty="0" err="1"/>
              <a:t>Url</a:t>
            </a:r>
            <a:r>
              <a:rPr lang="en-US" sz="2400" dirty="0"/>
              <a:t> generated by </a:t>
            </a:r>
            <a:r>
              <a:rPr lang="en-US" sz="2400" dirty="0" err="1"/>
              <a:t>Ngrok</a:t>
            </a:r>
            <a:r>
              <a:rPr lang="en-US" sz="2400" dirty="0"/>
              <a:t> for the local server was not working on campus due to restrictions.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b="1" u="sng" dirty="0"/>
              <a:t>Solution</a:t>
            </a:r>
            <a:r>
              <a:rPr lang="en-US" sz="2400" b="1" dirty="0"/>
              <a:t>: </a:t>
            </a:r>
            <a:r>
              <a:rPr lang="en-US" sz="2400" dirty="0"/>
              <a:t>Use LAN port while development when using </a:t>
            </a:r>
            <a:r>
              <a:rPr lang="en-US" sz="2400" dirty="0" err="1"/>
              <a:t>Ngrok</a:t>
            </a:r>
            <a:endParaRPr lang="en-US" sz="2400" dirty="0"/>
          </a:p>
          <a:p>
            <a:endParaRPr lang="en-US" sz="24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b="1" u="sng" dirty="0"/>
              <a:t>Technical Challenge 2:</a:t>
            </a:r>
            <a:r>
              <a:rPr lang="en-US" sz="2400" dirty="0"/>
              <a:t> Due to Client-Side Routing on a Static Host, directly accessing nested routes resulted in “entry not found”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b="1" u="sng" dirty="0"/>
              <a:t>Solution:</a:t>
            </a:r>
            <a:r>
              <a:rPr lang="en-US" sz="2400" dirty="0"/>
              <a:t> I researched best practices for deploying React SPAs on static hosts, the recommended solution was to switch from </a:t>
            </a:r>
            <a:r>
              <a:rPr lang="en-US" sz="2400" i="1" dirty="0" err="1"/>
              <a:t>BrowserRouter</a:t>
            </a:r>
            <a:r>
              <a:rPr lang="en-US" sz="2400" dirty="0"/>
              <a:t> to </a:t>
            </a:r>
            <a:r>
              <a:rPr lang="en-US" sz="2400" b="1" dirty="0" err="1"/>
              <a:t>HashRouter</a:t>
            </a:r>
            <a:r>
              <a:rPr lang="en-US" sz="2400" dirty="0"/>
              <a:t>. Another solution could be switching to full stack frameworks like Next.js or Remix which supports SSR/SSG</a:t>
            </a:r>
          </a:p>
          <a:p>
            <a:endParaRPr lang="en-US" sz="24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b="1" u="sng" dirty="0"/>
              <a:t>Challange3:</a:t>
            </a:r>
            <a:r>
              <a:rPr lang="en-US" sz="2400" b="1" dirty="0"/>
              <a:t> </a:t>
            </a:r>
            <a:r>
              <a:rPr lang="en-US" sz="2400" dirty="0"/>
              <a:t>Rapidly learning and implementing new technologies within tight deadlines.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Utilized online tutorials and collaborated with team members to quickly overcome steep learning curves.</a:t>
            </a:r>
          </a:p>
        </p:txBody>
      </p:sp>
    </p:spTree>
    <p:extLst>
      <p:ext uri="{BB962C8B-B14F-4D97-AF65-F5344CB8AC3E}">
        <p14:creationId xmlns:p14="http://schemas.microsoft.com/office/powerpoint/2010/main" val="3176551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05ECC-8DE9-B9E5-B0E9-3B7F02A2D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D240AA-DF02-340F-9FE0-B1F88FF7F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5467" y="323249"/>
            <a:ext cx="3581066" cy="533400"/>
          </a:xfrm>
        </p:spPr>
        <p:txBody>
          <a:bodyPr/>
          <a:lstStyle/>
          <a:p>
            <a:r>
              <a:rPr lang="en-US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Limitations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EB78C1-B4FE-5418-7B75-F39B7DB02D2A}"/>
              </a:ext>
            </a:extLst>
          </p:cNvPr>
          <p:cNvSpPr/>
          <p:nvPr/>
        </p:nvSpPr>
        <p:spPr>
          <a:xfrm>
            <a:off x="609600" y="1089839"/>
            <a:ext cx="10972800" cy="43503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914400" indent="-914400">
              <a:lnSpc>
                <a:spcPct val="125000"/>
              </a:lnSpc>
              <a:buAutoNum type="arabicParenR"/>
            </a:pPr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Currently it can benchmark only the ASR models, that are available in Transformer.</a:t>
            </a:r>
          </a:p>
          <a:p>
            <a:pPr marL="914400" indent="-914400">
              <a:lnSpc>
                <a:spcPct val="125000"/>
              </a:lnSpc>
              <a:buAutoNum type="arabicParenR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 the deployed version, CPU is being used to avoid GPU cost for free users, due to which audit time may even take few hours for large ASR models.</a:t>
            </a:r>
          </a:p>
          <a:p>
            <a:pPr marL="914400" indent="-914400">
              <a:lnSpc>
                <a:spcPct val="125000"/>
              </a:lnSpc>
              <a:buAutoNum type="arabicParenR"/>
            </a:pPr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Only one audit can </a:t>
            </a: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 done at a time, if a transcript is already running one must wait for it to finish.</a:t>
            </a:r>
            <a:endParaRPr lang="en-IN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29959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A6055A-881B-BDDB-5E46-7DCDEBC80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51138-AF1F-FD71-DBE6-9B22DA0F7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6143" y="132056"/>
            <a:ext cx="11762913" cy="703555"/>
          </a:xfrm>
        </p:spPr>
        <p:txBody>
          <a:bodyPr/>
          <a:lstStyle/>
          <a:p>
            <a:r>
              <a:rPr lang="en-IN" sz="4400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Learning outcomes</a:t>
            </a:r>
            <a:endParaRPr lang="en-IN" sz="4400" u="sng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B4473C-5037-E1A8-39F3-7C9F09BA4F4B}"/>
              </a:ext>
            </a:extLst>
          </p:cNvPr>
          <p:cNvSpPr txBox="1"/>
          <p:nvPr/>
        </p:nvSpPr>
        <p:spPr>
          <a:xfrm>
            <a:off x="596899" y="835611"/>
            <a:ext cx="11278957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u="sng" dirty="0"/>
              <a:t>Technical Skills Acquired</a:t>
            </a:r>
            <a:r>
              <a:rPr lang="en-US" sz="2000" b="1" dirty="0"/>
              <a:t>: (Skills &amp; Knowledge Gained)</a:t>
            </a: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Full-stack web development proficiency : React.js(frontend) + Flask(backend)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KaTex(</a:t>
            </a:r>
            <a:r>
              <a:rPr lang="en-IN" sz="2000" dirty="0"/>
              <a:t>Math typesetting library)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Hugging Face Spaces – Use &amp; Deployment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Hugging Face Hub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Inferencing using Hugging Face Transformers</a:t>
            </a: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Version control and collaborative coding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Open-Source development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Docker Containerization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err="1"/>
              <a:t>Ngrok</a:t>
            </a:r>
            <a:r>
              <a:rPr lang="en-US" sz="2000" dirty="0"/>
              <a:t>(creates secure tunnels/paths to localhost machine)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u="sng" dirty="0"/>
              <a:t>Soft Skills Developed</a:t>
            </a:r>
            <a:r>
              <a:rPr lang="en-US" sz="2000" b="1" dirty="0"/>
              <a:t>:</a:t>
            </a: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Project management and timeline adherence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Technical communication and documentation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Problem-solving in real-world scenarios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b="1" u="sng" dirty="0"/>
              <a:t>Industry Exposure</a:t>
            </a:r>
            <a:r>
              <a:rPr lang="en-US" sz="2000" b="1" dirty="0"/>
              <a:t>:</a:t>
            </a: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Experience with the application/platform development lifecycle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Working with real world dataset released by Meta (</a:t>
            </a:r>
            <a:r>
              <a:rPr lang="en-IN" sz="2000" b="1" dirty="0">
                <a:hlinkClick r:id="rId2"/>
              </a:rPr>
              <a:t>Fair Speech Dataset</a:t>
            </a:r>
            <a:r>
              <a:rPr lang="en-IN" sz="2000" b="1" dirty="0"/>
              <a:t>)</a:t>
            </a: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Code review processes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Web apps benchmarking tools – Google Lighthouse</a:t>
            </a:r>
            <a:endParaRPr lang="en-IN" sz="2000" dirty="0"/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73634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F2989-39F6-B366-F4A0-E7EECDAFC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ADD08-C013-4C16-4EFF-B23352609F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989" y="95050"/>
            <a:ext cx="11819822" cy="816209"/>
          </a:xfrm>
        </p:spPr>
        <p:txBody>
          <a:bodyPr/>
          <a:lstStyle/>
          <a:p>
            <a:r>
              <a:rPr lang="en-IN" sz="4800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Results &amp; achievements</a:t>
            </a:r>
            <a:endParaRPr lang="en-IN" sz="4800" u="sng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A11590-CDC0-A2FC-D92B-1B3752D56C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" r="14584" b="13442"/>
          <a:stretch>
            <a:fillRect/>
          </a:stretch>
        </p:blipFill>
        <p:spPr>
          <a:xfrm>
            <a:off x="366240" y="3041766"/>
            <a:ext cx="4938559" cy="37402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C723F0-0012-C1A7-57FE-721F782320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728" t="14827" r="22480"/>
          <a:stretch>
            <a:fillRect/>
          </a:stretch>
        </p:blipFill>
        <p:spPr>
          <a:xfrm>
            <a:off x="5699310" y="3041766"/>
            <a:ext cx="6193421" cy="3701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A0F1F0-FCB3-1516-6775-7E54003B3910}"/>
              </a:ext>
            </a:extLst>
          </p:cNvPr>
          <p:cNvSpPr txBox="1"/>
          <p:nvPr/>
        </p:nvSpPr>
        <p:spPr>
          <a:xfrm>
            <a:off x="186089" y="988261"/>
            <a:ext cx="11819822" cy="1976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IN" sz="2600" dirty="0"/>
              <a:t>Presented at Show &amp; Tell Session, </a:t>
            </a:r>
            <a:r>
              <a:rPr lang="en-IN" sz="2600" dirty="0" err="1"/>
              <a:t>Interspeech</a:t>
            </a:r>
            <a:r>
              <a:rPr lang="en-IN" sz="2600" dirty="0"/>
              <a:t> 2025 </a:t>
            </a:r>
            <a:r>
              <a:rPr lang="en-US" sz="2600" dirty="0"/>
              <a:t>held in Rotterdam, The Netherlands from August 17 to August 21, 2025.</a:t>
            </a:r>
            <a:endParaRPr lang="en-IN" sz="2600" dirty="0"/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600" dirty="0"/>
              <a:t>Gathered significant interest from researchers all over the world.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600" dirty="0"/>
              <a:t> Received valuable suggestions on improving the platform &amp; metrics used.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190147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95CFC-432C-AC84-47E2-53A7AFE79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2703" y="301592"/>
            <a:ext cx="3426593" cy="651309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Overview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768755-C7FC-5E4B-6E36-B2C361359A88}"/>
              </a:ext>
            </a:extLst>
          </p:cNvPr>
          <p:cNvSpPr txBox="1"/>
          <p:nvPr/>
        </p:nvSpPr>
        <p:spPr>
          <a:xfrm>
            <a:off x="288759" y="943276"/>
            <a:ext cx="11656194" cy="6084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2200" b="1" u="sng" dirty="0"/>
              <a:t>Objective</a:t>
            </a:r>
            <a:r>
              <a:rPr lang="en-US" sz="2200" b="1" dirty="0"/>
              <a:t>:</a:t>
            </a:r>
            <a:r>
              <a:rPr lang="en-US" sz="2000" b="1" dirty="0"/>
              <a:t> </a:t>
            </a:r>
            <a:r>
              <a:rPr lang="en-US" sz="2000" dirty="0"/>
              <a:t>To design, develop, and deploy an end-to-end web platform for automated ASR model performance evaluation and fairness assessment.</a:t>
            </a:r>
            <a:endParaRPr lang="en-US" sz="2000" b="1" u="sng" dirty="0"/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2200" b="1" u="sng" dirty="0"/>
              <a:t>Key Expectations</a:t>
            </a:r>
            <a:r>
              <a:rPr lang="en-US" sz="2200" b="1" dirty="0"/>
              <a:t>:</a:t>
            </a:r>
            <a:endParaRPr lang="en-US" sz="2200" dirty="0"/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Develop full-stack web applications</a:t>
            </a:r>
          </a:p>
          <a:p>
            <a:pPr marL="742950" lvl="1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Learn industry-standard development &amp; deployment practices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q"/>
            </a:pPr>
            <a:r>
              <a:rPr lang="en-US" sz="2200" b="1" u="sng" dirty="0"/>
              <a:t>Requirements</a:t>
            </a:r>
            <a:r>
              <a:rPr lang="en-US" sz="2200" b="1" dirty="0"/>
              <a:t>:</a:t>
            </a:r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Experience with at least one modern frontend framework: </a:t>
            </a:r>
            <a:r>
              <a:rPr lang="en-US" sz="2000" b="1" dirty="0"/>
              <a:t>React.js</a:t>
            </a:r>
            <a:r>
              <a:rPr lang="en-US" sz="2000" dirty="0"/>
              <a:t>, </a:t>
            </a:r>
            <a:r>
              <a:rPr lang="en-US" sz="2000" b="1" dirty="0"/>
              <a:t>Vue.js</a:t>
            </a:r>
            <a:r>
              <a:rPr lang="en-US" sz="2000" dirty="0"/>
              <a:t>, or </a:t>
            </a:r>
            <a:r>
              <a:rPr lang="en-US" sz="2000" b="1" dirty="0"/>
              <a:t>Angular.js</a:t>
            </a:r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Understanding of </a:t>
            </a:r>
            <a:r>
              <a:rPr lang="en-US" sz="2000" b="1" dirty="0"/>
              <a:t>responsive and adaptive design</a:t>
            </a:r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000" dirty="0" err="1"/>
              <a:t>Experiance</a:t>
            </a:r>
            <a:r>
              <a:rPr lang="en-US" sz="2000" dirty="0"/>
              <a:t> in backend development using </a:t>
            </a:r>
            <a:r>
              <a:rPr lang="en-US" sz="2000" b="1" dirty="0"/>
              <a:t>Node.js or Python</a:t>
            </a:r>
            <a:r>
              <a:rPr lang="en-US" sz="2000" dirty="0"/>
              <a:t>, or similar</a:t>
            </a:r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Familiarity with </a:t>
            </a:r>
            <a:r>
              <a:rPr lang="en-US" sz="2000" b="1" dirty="0"/>
              <a:t>containerization (Docker)</a:t>
            </a:r>
            <a:r>
              <a:rPr lang="en-US" sz="2000" dirty="0"/>
              <a:t> and </a:t>
            </a:r>
            <a:r>
              <a:rPr lang="en-US" sz="2000" b="1" dirty="0"/>
              <a:t>deployment pipelines (CI/CD)</a:t>
            </a:r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Strong proficiency in JavaScript (ES6+), HTML5, and CSS3</a:t>
            </a:r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Experience with </a:t>
            </a:r>
            <a:r>
              <a:rPr lang="en-US" sz="2000" b="1" dirty="0"/>
              <a:t>RESTful APIs</a:t>
            </a:r>
            <a:r>
              <a:rPr lang="en-US" sz="2000" dirty="0"/>
              <a:t> and/or </a:t>
            </a:r>
            <a:r>
              <a:rPr lang="en-US" sz="2000" b="1" dirty="0" err="1"/>
              <a:t>GraphQL</a:t>
            </a:r>
            <a:endParaRPr lang="en-US" sz="2000" b="1" dirty="0"/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IN" sz="2000" dirty="0"/>
              <a:t>Knowledge of version control using </a:t>
            </a:r>
            <a:r>
              <a:rPr lang="en-IN" sz="2000" b="1" dirty="0"/>
              <a:t>Git</a:t>
            </a:r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Understanding of </a:t>
            </a:r>
            <a:r>
              <a:rPr lang="en-US" sz="2000" b="1" dirty="0"/>
              <a:t>database systems</a:t>
            </a:r>
            <a:r>
              <a:rPr lang="en-US" sz="2000" dirty="0"/>
              <a:t>: relational (PostgreSQL, MySQL) and/or NoSQL (MongoDB, Redis)</a:t>
            </a:r>
          </a:p>
          <a:p>
            <a:pPr marL="800100" lvl="1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4502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09E1BC-AE88-86FF-C5F6-0B072B82B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47E9D9D-0087-9347-12E5-A662052F4A34}"/>
              </a:ext>
            </a:extLst>
          </p:cNvPr>
          <p:cNvSpPr txBox="1">
            <a:spLocks/>
          </p:cNvSpPr>
          <p:nvPr/>
        </p:nvSpPr>
        <p:spPr>
          <a:xfrm>
            <a:off x="448244" y="114300"/>
            <a:ext cx="11819822" cy="81620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spc="300" baseline="0">
                <a:solidFill>
                  <a:schemeClr val="tx1"/>
                </a:solidFill>
                <a:latin typeface="+mj-lt"/>
                <a:ea typeface="+mj-ea"/>
                <a:cs typeface="Posterama" panose="020B0504020200020000" pitchFamily="34" charset="0"/>
              </a:defRPr>
            </a:lvl1pPr>
          </a:lstStyle>
          <a:p>
            <a:r>
              <a:rPr lang="en-IN" sz="4800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Future Scope &amp; Recommendations</a:t>
            </a:r>
            <a:endParaRPr lang="en-IN" sz="4800" u="sng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A72CE9-0939-2A77-3E1E-2DD8F7926C72}"/>
              </a:ext>
            </a:extLst>
          </p:cNvPr>
          <p:cNvSpPr txBox="1"/>
          <p:nvPr/>
        </p:nvSpPr>
        <p:spPr>
          <a:xfrm>
            <a:off x="847023" y="2983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57F7CE-274D-7D9B-569F-04E6C8AD1138}"/>
              </a:ext>
            </a:extLst>
          </p:cNvPr>
          <p:cNvSpPr txBox="1"/>
          <p:nvPr/>
        </p:nvSpPr>
        <p:spPr>
          <a:xfrm>
            <a:off x="365359" y="877503"/>
            <a:ext cx="11819822" cy="595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4000"/>
              </a:lnSpc>
              <a:buFont typeface="Wingdings" panose="05000000000000000000" pitchFamily="2" charset="2"/>
              <a:buChar char="q"/>
            </a:pPr>
            <a:r>
              <a:rPr lang="en-US" sz="2400" b="1" u="sng" dirty="0"/>
              <a:t>Recommendations &amp; Potential Features</a:t>
            </a:r>
            <a:r>
              <a:rPr lang="en-US" sz="2400" dirty="0"/>
              <a:t>:</a:t>
            </a:r>
          </a:p>
          <a:p>
            <a:pPr marL="800100" lvl="1" indent="-342900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Robustness metric addition</a:t>
            </a:r>
          </a:p>
          <a:p>
            <a:pPr marL="800100" lvl="1" indent="-342900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Adding Multilingual dataset</a:t>
            </a:r>
          </a:p>
          <a:p>
            <a:pPr marL="800100" lvl="1" indent="-342900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Scalability improvement</a:t>
            </a:r>
          </a:p>
          <a:p>
            <a:pPr marL="800100" lvl="1" indent="-342900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Adding Authentication &amp; Authorization</a:t>
            </a:r>
          </a:p>
          <a:p>
            <a:pPr marL="800100" lvl="1" indent="-342900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Adding Stop Audit button, to terminate on going auditing of a model(can be stopped by Admins or the user who submitted the model)</a:t>
            </a:r>
          </a:p>
          <a:p>
            <a:pPr marL="800100" lvl="1" indent="-342900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Notification via email on completion of user’s model audit.</a:t>
            </a:r>
          </a:p>
          <a:p>
            <a:pPr marL="800100" lvl="1" indent="-342900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Accommodate ASR models not available on HF Transformers like Nvidia models only available in </a:t>
            </a:r>
            <a:r>
              <a:rPr lang="en-US" sz="2400" dirty="0" err="1"/>
              <a:t>NeMo</a:t>
            </a:r>
            <a:r>
              <a:rPr lang="en-US" sz="2400" dirty="0"/>
              <a:t> library</a:t>
            </a:r>
          </a:p>
          <a:p>
            <a:pPr marL="285750" indent="-285750">
              <a:lnSpc>
                <a:spcPct val="114000"/>
              </a:lnSpc>
              <a:buFont typeface="Wingdings" panose="05000000000000000000" pitchFamily="2" charset="2"/>
              <a:buChar char="q"/>
            </a:pPr>
            <a:r>
              <a:rPr lang="en-US" sz="2400" b="1" u="sng" dirty="0"/>
              <a:t>Technology Upgrades</a:t>
            </a:r>
            <a:r>
              <a:rPr lang="en-US" sz="2400" dirty="0"/>
              <a:t>:</a:t>
            </a:r>
          </a:p>
          <a:p>
            <a:pPr marL="800100" lvl="1" indent="-342900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Migration to newer frameworks</a:t>
            </a:r>
          </a:p>
          <a:p>
            <a:pPr marL="800100" lvl="1" indent="-342900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Mobile application development</a:t>
            </a:r>
          </a:p>
          <a:p>
            <a:pPr marL="800100" lvl="1" indent="-342900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Adding type safety in code base by using TypeScript in place of JavaScript</a:t>
            </a:r>
          </a:p>
        </p:txBody>
      </p:sp>
    </p:spTree>
    <p:extLst>
      <p:ext uri="{BB962C8B-B14F-4D97-AF65-F5344CB8AC3E}">
        <p14:creationId xmlns:p14="http://schemas.microsoft.com/office/powerpoint/2010/main" val="116142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C4FE8-8D69-D4C4-7880-12104B4F1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42E766D-07EB-C793-2F50-857BDD81F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7402" y="551849"/>
            <a:ext cx="7617193" cy="1256118"/>
          </a:xfrm>
        </p:spPr>
        <p:txBody>
          <a:bodyPr/>
          <a:lstStyle/>
          <a:p>
            <a:r>
              <a:rPr lang="en-IN" sz="9600" cap="none" dirty="0">
                <a:solidFill>
                  <a:srgbClr val="3083FF"/>
                </a:solidFill>
              </a:rPr>
              <a:t>Thank You !!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8B34B061-2F64-F450-D39A-80B16B81B4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F76BC9-C957-E1EE-F76B-F2C523E2A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957" y="2465652"/>
            <a:ext cx="3229276" cy="322927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1B9ABE2-ABFF-FEF1-18E1-EBDEDD7F1A50}"/>
              </a:ext>
            </a:extLst>
          </p:cNvPr>
          <p:cNvCxnSpPr>
            <a:cxnSpLocks/>
          </p:cNvCxnSpPr>
          <p:nvPr/>
        </p:nvCxnSpPr>
        <p:spPr>
          <a:xfrm>
            <a:off x="768416" y="2136809"/>
            <a:ext cx="10655166" cy="0"/>
          </a:xfrm>
          <a:prstGeom prst="straightConnector1">
            <a:avLst/>
          </a:prstGeom>
          <a:ln w="88900">
            <a:miter lim="800000"/>
            <a:headEnd type="diamon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2793196-B2ED-6435-5574-BC44E641239D}"/>
              </a:ext>
            </a:extLst>
          </p:cNvPr>
          <p:cNvSpPr/>
          <p:nvPr/>
        </p:nvSpPr>
        <p:spPr>
          <a:xfrm>
            <a:off x="1737583" y="2243481"/>
            <a:ext cx="5270995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u="sng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Acknowledgments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71D5576-29BE-1578-E6B1-40670422A3A6}"/>
              </a:ext>
            </a:extLst>
          </p:cNvPr>
          <p:cNvSpPr txBox="1"/>
          <p:nvPr/>
        </p:nvSpPr>
        <p:spPr>
          <a:xfrm>
            <a:off x="532100" y="3043648"/>
            <a:ext cx="7681960" cy="3355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400" dirty="0"/>
              <a:t> Prof. Animesh Mukherjee, Department of CSE, IIT Kharagpur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400" dirty="0"/>
              <a:t> Complex Network Research Group, IIT Kharagpur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400" dirty="0"/>
              <a:t> Anand Rai, Research Scholar, Department of CSE, IIT Kharagpur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2400" dirty="0"/>
              <a:t> Utkarsh Anand, UG student, IIT Kharagpur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59B2B3E-C26E-AEDB-5579-691F1CCB7DF1}"/>
              </a:ext>
            </a:extLst>
          </p:cNvPr>
          <p:cNvSpPr/>
          <p:nvPr/>
        </p:nvSpPr>
        <p:spPr>
          <a:xfrm>
            <a:off x="8355113" y="5721376"/>
            <a:ext cx="306846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linkClick r:id="rId3"/>
              </a:rPr>
              <a:t>ASR </a:t>
            </a:r>
            <a:r>
              <a:rPr lang="en-US" sz="3200" b="0" cap="none" spc="0" dirty="0" err="1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linkClick r:id="rId3"/>
              </a:rPr>
              <a:t>FairBench</a:t>
            </a:r>
            <a:endParaRPr lang="en-US" sz="32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75157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2247AB1-6020-4FE7-B5F8-DB3CD59C9A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266" y="1074019"/>
            <a:ext cx="11861800" cy="5562600"/>
          </a:xfrm>
        </p:spPr>
        <p:txBody>
          <a:bodyPr/>
          <a:lstStyle/>
          <a:p>
            <a:pPr algn="l"/>
            <a:r>
              <a:rPr lang="en-US" dirty="0"/>
              <a:t>Recommendations &amp; Potential Features: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Robustness metric addition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Adding Multilingual dataset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[Scalability improvement]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Adding Authentication &amp; Authorization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Adding Stop Audit button, to terminate on going auditing of a model(can be stopped by Admins or the user who submitted the model)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Notification via email on completion of user’s model audit.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Accommodate ASR models not available on HF Transformers like Nvidia models only available in </a:t>
            </a:r>
            <a:r>
              <a:rPr lang="en-US" dirty="0" err="1"/>
              <a:t>NeMo</a:t>
            </a:r>
            <a:r>
              <a:rPr lang="en-US" dirty="0"/>
              <a:t> library</a:t>
            </a:r>
          </a:p>
          <a:p>
            <a:pPr algn="l"/>
            <a:r>
              <a:rPr lang="en-US" dirty="0"/>
              <a:t>Technology Upgrades: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Migration to newer frameworks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Cloud infrastructure implementation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Mobile application development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Adding type safety in code base by using TS in place of JS.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114FB85-BDCF-D867-9AA4-CC25C7FE19C8}"/>
              </a:ext>
            </a:extLst>
          </p:cNvPr>
          <p:cNvSpPr txBox="1">
            <a:spLocks/>
          </p:cNvSpPr>
          <p:nvPr/>
        </p:nvSpPr>
        <p:spPr>
          <a:xfrm>
            <a:off x="448244" y="114300"/>
            <a:ext cx="11819822" cy="81620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spc="300" baseline="0">
                <a:solidFill>
                  <a:schemeClr val="tx1"/>
                </a:solidFill>
                <a:latin typeface="+mj-lt"/>
                <a:ea typeface="+mj-ea"/>
                <a:cs typeface="Posterama" panose="020B0504020200020000" pitchFamily="34" charset="0"/>
              </a:defRPr>
            </a:lvl1pPr>
          </a:lstStyle>
          <a:p>
            <a:r>
              <a:rPr lang="en-IN" sz="4800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Future Scope &amp; Recommendations</a:t>
            </a:r>
            <a:endParaRPr lang="en-IN" sz="4800" u="sng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635810-E86B-C904-D773-FD1E6513CB85}"/>
              </a:ext>
            </a:extLst>
          </p:cNvPr>
          <p:cNvSpPr txBox="1"/>
          <p:nvPr/>
        </p:nvSpPr>
        <p:spPr>
          <a:xfrm>
            <a:off x="847023" y="2983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22892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1971D-CE0E-49AC-E2E3-A428F1277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989" y="114300"/>
            <a:ext cx="11819822" cy="838200"/>
          </a:xfrm>
        </p:spPr>
        <p:txBody>
          <a:bodyPr/>
          <a:lstStyle/>
          <a:p>
            <a:r>
              <a:rPr lang="en-IN" sz="4800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Results &amp; achievements</a:t>
            </a:r>
            <a:endParaRPr lang="en-IN" sz="4800" u="sng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DD56AA-0A02-18BF-BEBD-F7BC352D57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0618" y="950291"/>
            <a:ext cx="11170763" cy="238008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dirty="0"/>
              <a:t>Cited in Research Paper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dirty="0"/>
              <a:t>Presented at Show &amp; Tell Session, </a:t>
            </a:r>
            <a:r>
              <a:rPr lang="en-IN" dirty="0" err="1"/>
              <a:t>Interspeech</a:t>
            </a:r>
            <a:r>
              <a:rPr lang="en-IN" dirty="0"/>
              <a:t> 2025 </a:t>
            </a:r>
            <a:r>
              <a:rPr lang="en-US" dirty="0"/>
              <a:t>held in Rotterdam, The Netherlands from August 17 to August 21, 2025.</a:t>
            </a:r>
            <a:endParaRPr lang="en-IN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dirty="0"/>
              <a:t>Gathered a lot of interest from researchers all over the world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dirty="0"/>
              <a:t>Got valuable suggestion on improving the platform &amp; metrics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269D02-C6A9-FB4C-9624-BA2BCAADEB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" r="14584" b="13442"/>
          <a:stretch>
            <a:fillRect/>
          </a:stretch>
        </p:blipFill>
        <p:spPr>
          <a:xfrm>
            <a:off x="510618" y="3244416"/>
            <a:ext cx="4670982" cy="35375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C9955E-73B3-C911-7143-1A56EC91D4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728" t="14827" r="22480"/>
          <a:stretch>
            <a:fillRect/>
          </a:stretch>
        </p:blipFill>
        <p:spPr>
          <a:xfrm>
            <a:off x="5813981" y="3213862"/>
            <a:ext cx="5905500" cy="352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9679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9085442" y="1621242"/>
            <a:ext cx="2470706" cy="110799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r>
              <a:rPr>
                <a:solidFill>
                  <a:srgbClr val="484848"/>
                </a:solidFill>
                <a:latin typeface="Roboto"/>
              </a:rPr>
              <a:t>UI/UX design,
understanding dataset
learning ASR metrics
(WER, RTF)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12542" y="3345231"/>
            <a:ext cx="1058874" cy="2769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/>
            <a:r>
              <a:rPr b="1" u="sng" dirty="0">
                <a:solidFill>
                  <a:srgbClr val="92BD39"/>
                </a:solidFill>
                <a:latin typeface="Roboto"/>
              </a:rPr>
              <a:t>Week 4-5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85444" y="1097297"/>
            <a:ext cx="945517" cy="2769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r>
              <a:rPr b="1" u="sng" dirty="0">
                <a:solidFill>
                  <a:srgbClr val="1EABDA"/>
                </a:solidFill>
                <a:latin typeface="Roboto"/>
              </a:rPr>
              <a:t>Weeks 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085444" y="3345231"/>
            <a:ext cx="1058875" cy="2769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r>
              <a:rPr b="1" u="sng" dirty="0">
                <a:solidFill>
                  <a:srgbClr val="3CC583"/>
                </a:solidFill>
                <a:latin typeface="Roboto"/>
              </a:rPr>
              <a:t>Week 2-3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99495" y="1346021"/>
            <a:ext cx="3122836" cy="110799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marL="285750" indent="-285750" algn="r">
              <a:buFont typeface="Wingdings" panose="05000000000000000000" pitchFamily="2" charset="2"/>
              <a:buChar char="Ø"/>
            </a:pPr>
            <a:r>
              <a:rPr dirty="0">
                <a:solidFill>
                  <a:srgbClr val="484848"/>
                </a:solidFill>
                <a:latin typeface="Roboto"/>
              </a:rPr>
              <a:t>Dummy webpage
Python Code for ASR metric</a:t>
            </a:r>
            <a:r>
              <a:rPr lang="en-IN" dirty="0">
                <a:solidFill>
                  <a:srgbClr val="484848"/>
                </a:solidFill>
                <a:latin typeface="Roboto"/>
              </a:rPr>
              <a:t> </a:t>
            </a:r>
            <a:r>
              <a:rPr dirty="0">
                <a:solidFill>
                  <a:srgbClr val="484848"/>
                </a:solidFill>
                <a:latin typeface="Roboto"/>
              </a:rPr>
              <a:t>calculation running on</a:t>
            </a:r>
            <a:r>
              <a:rPr lang="en-IN" dirty="0">
                <a:solidFill>
                  <a:srgbClr val="484848"/>
                </a:solidFill>
                <a:latin typeface="Roboto"/>
              </a:rPr>
              <a:t> G</a:t>
            </a:r>
            <a:r>
              <a:rPr dirty="0" err="1">
                <a:solidFill>
                  <a:srgbClr val="484848"/>
                </a:solidFill>
                <a:latin typeface="Roboto"/>
              </a:rPr>
              <a:t>oogle</a:t>
            </a:r>
            <a:r>
              <a:rPr dirty="0">
                <a:solidFill>
                  <a:srgbClr val="484848"/>
                </a:solidFill>
                <a:latin typeface="Roboto"/>
              </a:rPr>
              <a:t> </a:t>
            </a:r>
            <a:r>
              <a:rPr lang="en-IN" dirty="0">
                <a:solidFill>
                  <a:srgbClr val="484848"/>
                </a:solidFill>
                <a:latin typeface="Roboto"/>
              </a:rPr>
              <a:t>C</a:t>
            </a:r>
            <a:r>
              <a:rPr dirty="0" err="1">
                <a:solidFill>
                  <a:srgbClr val="484848"/>
                </a:solidFill>
                <a:latin typeface="Roboto"/>
              </a:rPr>
              <a:t>olab</a:t>
            </a:r>
            <a:endParaRPr dirty="0">
              <a:solidFill>
                <a:srgbClr val="484848"/>
              </a:solidFill>
              <a:latin typeface="Roboto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74910" y="3791729"/>
            <a:ext cx="2496468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/>
            <a:r>
              <a:rPr dirty="0">
                <a:solidFill>
                  <a:srgbClr val="484848"/>
                </a:solidFill>
                <a:latin typeface="Roboto"/>
              </a:rPr>
              <a:t>Frontend Development
using React.js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085444" y="4042090"/>
            <a:ext cx="247328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r>
              <a:rPr>
                <a:solidFill>
                  <a:srgbClr val="484848"/>
                </a:solidFill>
                <a:latin typeface="Roboto"/>
              </a:rPr>
              <a:t>Flask backend running
on Google Colab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703029" y="926161"/>
            <a:ext cx="819275" cy="2769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/>
            <a:r>
              <a:rPr b="1" u="sng" dirty="0">
                <a:solidFill>
                  <a:srgbClr val="4E88E7"/>
                </a:solidFill>
                <a:latin typeface="Roboto"/>
              </a:rPr>
              <a:t>Week 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312542" y="5679625"/>
            <a:ext cx="1058874" cy="2769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/>
            <a:r>
              <a:rPr b="1" u="sng" dirty="0">
                <a:solidFill>
                  <a:srgbClr val="DE58A9"/>
                </a:solidFill>
                <a:latin typeface="Roboto"/>
              </a:rPr>
              <a:t>Week 6-7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085444" y="5593170"/>
            <a:ext cx="819275" cy="2769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r>
              <a:rPr b="1" u="sng" dirty="0">
                <a:solidFill>
                  <a:srgbClr val="DE8431"/>
                </a:solidFill>
                <a:latin typeface="Roboto"/>
              </a:rPr>
              <a:t>Week 8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47740" y="6290027"/>
            <a:ext cx="2823663" cy="2769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/>
            <a:r>
              <a:rPr>
                <a:solidFill>
                  <a:srgbClr val="484848"/>
                </a:solidFill>
                <a:latin typeface="Roboto"/>
              </a:rPr>
              <a:t>Deployment to HF spaces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085442" y="6111921"/>
            <a:ext cx="1934829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r>
              <a:rPr>
                <a:solidFill>
                  <a:srgbClr val="484848"/>
                </a:solidFill>
                <a:latin typeface="Roboto"/>
              </a:rPr>
              <a:t>Testing platform,
debugging issues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062B4CE-D7EC-3440-4370-30DCD69AE039}"/>
              </a:ext>
            </a:extLst>
          </p:cNvPr>
          <p:cNvGrpSpPr/>
          <p:nvPr/>
        </p:nvGrpSpPr>
        <p:grpSpPr>
          <a:xfrm>
            <a:off x="3630971" y="967666"/>
            <a:ext cx="5179492" cy="5812296"/>
            <a:chOff x="3856042" y="1419500"/>
            <a:chExt cx="4821252" cy="5360462"/>
          </a:xfrm>
        </p:grpSpPr>
        <p:sp>
          <p:nvSpPr>
            <p:cNvPr id="2" name="Rounded Rectangle 1"/>
            <p:cNvSpPr/>
            <p:nvPr/>
          </p:nvSpPr>
          <p:spPr>
            <a:xfrm>
              <a:off x="6228404" y="5569536"/>
              <a:ext cx="2448890" cy="1210426"/>
            </a:xfrm>
            <a:custGeom>
              <a:avLst/>
              <a:gdLst/>
              <a:ahLst/>
              <a:cxnLst/>
              <a:rect l="0" t="0" r="0" b="0"/>
              <a:pathLst>
                <a:path w="1523706" h="666621">
                  <a:moveTo>
                    <a:pt x="299495" y="428542"/>
                  </a:moveTo>
                  <a:cubicBezTo>
                    <a:pt x="340476" y="566223"/>
                    <a:pt x="468015" y="666621"/>
                    <a:pt x="619005" y="666621"/>
                  </a:cubicBezTo>
                  <a:cubicBezTo>
                    <a:pt x="769995" y="666621"/>
                    <a:pt x="897534" y="566223"/>
                    <a:pt x="938515" y="428542"/>
                  </a:cubicBezTo>
                  <a:lnTo>
                    <a:pt x="1238011" y="428542"/>
                  </a:lnTo>
                  <a:lnTo>
                    <a:pt x="1238011" y="523773"/>
                  </a:lnTo>
                  <a:lnTo>
                    <a:pt x="1523706" y="333310"/>
                  </a:lnTo>
                  <a:lnTo>
                    <a:pt x="1238011" y="142847"/>
                  </a:lnTo>
                  <a:lnTo>
                    <a:pt x="1238011" y="238079"/>
                  </a:lnTo>
                  <a:lnTo>
                    <a:pt x="938515" y="238079"/>
                  </a:lnTo>
                  <a:cubicBezTo>
                    <a:pt x="897534" y="100397"/>
                    <a:pt x="769995" y="0"/>
                    <a:pt x="619005" y="0"/>
                  </a:cubicBezTo>
                  <a:cubicBezTo>
                    <a:pt x="468015" y="0"/>
                    <a:pt x="340476" y="100397"/>
                    <a:pt x="299495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299495" y="428542"/>
                  </a:lnTo>
                </a:path>
              </a:pathLst>
            </a:custGeom>
            <a:solidFill>
              <a:srgbClr val="DE8431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3" name="Rounded Rectangle 2"/>
            <p:cNvSpPr/>
            <p:nvPr/>
          </p:nvSpPr>
          <p:spPr>
            <a:xfrm>
              <a:off x="6228404" y="5569536"/>
              <a:ext cx="2448890" cy="1210426"/>
            </a:xfrm>
            <a:custGeom>
              <a:avLst/>
              <a:gdLst/>
              <a:ahLst/>
              <a:cxnLst/>
              <a:rect l="0" t="0" r="0" b="0"/>
              <a:pathLst>
                <a:path w="1523706" h="666621">
                  <a:moveTo>
                    <a:pt x="299497" y="428542"/>
                  </a:moveTo>
                  <a:cubicBezTo>
                    <a:pt x="340473" y="566222"/>
                    <a:pt x="468015" y="666621"/>
                    <a:pt x="619005" y="666621"/>
                  </a:cubicBezTo>
                  <a:cubicBezTo>
                    <a:pt x="769996" y="666621"/>
                    <a:pt x="897537" y="566222"/>
                    <a:pt x="938513" y="428542"/>
                  </a:cubicBezTo>
                  <a:lnTo>
                    <a:pt x="1238011" y="428542"/>
                  </a:lnTo>
                  <a:lnTo>
                    <a:pt x="1238011" y="523773"/>
                  </a:lnTo>
                  <a:lnTo>
                    <a:pt x="1523706" y="333310"/>
                  </a:lnTo>
                  <a:lnTo>
                    <a:pt x="1238011" y="142847"/>
                  </a:lnTo>
                  <a:lnTo>
                    <a:pt x="1238011" y="238079"/>
                  </a:lnTo>
                  <a:lnTo>
                    <a:pt x="938513" y="238079"/>
                  </a:lnTo>
                  <a:cubicBezTo>
                    <a:pt x="897537" y="100398"/>
                    <a:pt x="769996" y="0"/>
                    <a:pt x="619005" y="0"/>
                  </a:cubicBezTo>
                  <a:cubicBezTo>
                    <a:pt x="468015" y="0"/>
                    <a:pt x="340473" y="100398"/>
                    <a:pt x="299497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299497" y="428542"/>
                  </a:lnTo>
                  <a:close/>
                </a:path>
              </a:pathLst>
            </a:custGeom>
            <a:noFill/>
            <a:ln w="11903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4" name="Rounded Rectangle 3"/>
            <p:cNvSpPr/>
            <p:nvPr/>
          </p:nvSpPr>
          <p:spPr>
            <a:xfrm>
              <a:off x="3856042" y="5137239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542867" y="459921"/>
                  </a:moveTo>
                  <a:cubicBezTo>
                    <a:pt x="339897" y="405440"/>
                    <a:pt x="190463" y="220167"/>
                    <a:pt x="190463" y="0"/>
                  </a:cubicBezTo>
                  <a:lnTo>
                    <a:pt x="0" y="0"/>
                  </a:lnTo>
                  <a:cubicBezTo>
                    <a:pt x="0" y="322732"/>
                    <a:pt x="229341" y="591904"/>
                    <a:pt x="533939" y="653415"/>
                  </a:cubicBezTo>
                  <a:cubicBezTo>
                    <a:pt x="570493" y="797834"/>
                    <a:pt x="701309" y="904700"/>
                    <a:pt x="857084" y="904700"/>
                  </a:cubicBezTo>
                  <a:cubicBezTo>
                    <a:pt x="1008074" y="904700"/>
                    <a:pt x="1135613" y="804302"/>
                    <a:pt x="1176594" y="666621"/>
                  </a:cubicBezTo>
                  <a:lnTo>
                    <a:pt x="1476090" y="666621"/>
                  </a:lnTo>
                  <a:lnTo>
                    <a:pt x="1476090" y="476158"/>
                  </a:lnTo>
                  <a:lnTo>
                    <a:pt x="1176594" y="476158"/>
                  </a:lnTo>
                  <a:cubicBezTo>
                    <a:pt x="1135613" y="338477"/>
                    <a:pt x="1008074" y="238079"/>
                    <a:pt x="857084" y="238079"/>
                  </a:cubicBezTo>
                  <a:cubicBezTo>
                    <a:pt x="712094" y="238079"/>
                    <a:pt x="588729" y="330652"/>
                    <a:pt x="542867" y="459921"/>
                  </a:cubicBezTo>
                </a:path>
              </a:pathLst>
            </a:custGeom>
            <a:solidFill>
              <a:srgbClr val="DE58A9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3856043" y="5125712"/>
              <a:ext cx="2380014" cy="1654249"/>
              <a:chOff x="2686952" y="3183910"/>
              <a:chExt cx="1480851" cy="911049"/>
            </a:xfrm>
          </p:grpSpPr>
          <p:sp>
            <p:nvSpPr>
              <p:cNvPr id="5" name="Rounded Rectangle 4"/>
              <p:cNvSpPr/>
              <p:nvPr/>
            </p:nvSpPr>
            <p:spPr>
              <a:xfrm>
                <a:off x="2686952" y="3183910"/>
                <a:ext cx="1480851" cy="911049"/>
              </a:xfrm>
              <a:custGeom>
                <a:avLst/>
                <a:gdLst/>
                <a:ahLst/>
                <a:cxnLst/>
                <a:rect l="0" t="0" r="0" b="0"/>
                <a:pathLst>
                  <a:path w="1480851" h="911049">
                    <a:moveTo>
                      <a:pt x="542820" y="466634"/>
                    </a:moveTo>
                    <a:cubicBezTo>
                      <a:pt x="442827" y="431716"/>
                      <a:pt x="350769" y="378545"/>
                      <a:pt x="288869" y="296011"/>
                    </a:cubicBezTo>
                    <a:cubicBezTo>
                      <a:pt x="228555" y="215064"/>
                      <a:pt x="190463" y="115071"/>
                      <a:pt x="190463" y="6348"/>
                    </a:cubicBezTo>
                    <a:cubicBezTo>
                      <a:pt x="126975" y="0"/>
                      <a:pt x="63487" y="12697"/>
                      <a:pt x="0" y="6348"/>
                    </a:cubicBezTo>
                    <a:cubicBezTo>
                      <a:pt x="4761" y="161100"/>
                      <a:pt x="43647" y="311089"/>
                      <a:pt x="141260" y="417431"/>
                    </a:cubicBezTo>
                    <a:cubicBezTo>
                      <a:pt x="246808" y="531709"/>
                      <a:pt x="375371" y="629322"/>
                      <a:pt x="534090" y="659479"/>
                    </a:cubicBezTo>
                    <a:cubicBezTo>
                      <a:pt x="566628" y="805500"/>
                      <a:pt x="701539" y="911049"/>
                      <a:pt x="857084" y="911049"/>
                    </a:cubicBezTo>
                    <a:cubicBezTo>
                      <a:pt x="1007868" y="911049"/>
                      <a:pt x="1144366" y="813436"/>
                      <a:pt x="1176904" y="672970"/>
                    </a:cubicBezTo>
                    <a:cubicBezTo>
                      <a:pt x="1275310" y="688048"/>
                      <a:pt x="1376890" y="685667"/>
                      <a:pt x="1476090" y="672970"/>
                    </a:cubicBezTo>
                    <a:cubicBezTo>
                      <a:pt x="1480851" y="609482"/>
                      <a:pt x="1480058" y="545994"/>
                      <a:pt x="1476090" y="482506"/>
                    </a:cubicBezTo>
                    <a:cubicBezTo>
                      <a:pt x="1376097" y="482506"/>
                      <a:pt x="1276103" y="486474"/>
                      <a:pt x="1176904" y="482506"/>
                    </a:cubicBezTo>
                    <a:cubicBezTo>
                      <a:pt x="1148334" y="342040"/>
                      <a:pt x="1007868" y="240459"/>
                      <a:pt x="857084" y="244427"/>
                    </a:cubicBezTo>
                    <a:cubicBezTo>
                      <a:pt x="711856" y="248395"/>
                      <a:pt x="592023" y="338072"/>
                      <a:pt x="542820" y="466634"/>
                    </a:cubicBezTo>
                  </a:path>
                </a:pathLst>
              </a:custGeom>
              <a:noFill/>
              <a:ln w="11903">
                <a:solidFill>
                  <a:srgbClr val="FFFFFF"/>
                </a:solidFill>
              </a:ln>
            </p:spPr>
            <p:txBody>
              <a:bodyPr rtlCol="0" anchor="ctr"/>
              <a:lstStyle/>
              <a:p>
                <a:pPr algn="ctr"/>
                <a:endParaRPr sz="2800"/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2686952" y="3190259"/>
                <a:ext cx="1476090" cy="904700"/>
              </a:xfrm>
              <a:custGeom>
                <a:avLst/>
                <a:gdLst/>
                <a:ahLst/>
                <a:cxnLst/>
                <a:rect l="0" t="0" r="0" b="0"/>
                <a:pathLst>
                  <a:path w="1476090" h="904700">
                    <a:moveTo>
                      <a:pt x="542870" y="459918"/>
                    </a:moveTo>
                    <a:cubicBezTo>
                      <a:pt x="339895" y="405439"/>
                      <a:pt x="190463" y="220170"/>
                      <a:pt x="190463" y="0"/>
                    </a:cubicBezTo>
                    <a:lnTo>
                      <a:pt x="0" y="0"/>
                    </a:lnTo>
                    <a:cubicBezTo>
                      <a:pt x="0" y="322733"/>
                      <a:pt x="229343" y="591901"/>
                      <a:pt x="533943" y="653417"/>
                    </a:cubicBezTo>
                    <a:cubicBezTo>
                      <a:pt x="570489" y="797835"/>
                      <a:pt x="701307" y="904700"/>
                      <a:pt x="857084" y="904700"/>
                    </a:cubicBezTo>
                    <a:cubicBezTo>
                      <a:pt x="1008075" y="904700"/>
                      <a:pt x="1135616" y="804301"/>
                      <a:pt x="1176592" y="666621"/>
                    </a:cubicBezTo>
                    <a:lnTo>
                      <a:pt x="1476090" y="666621"/>
                    </a:lnTo>
                    <a:lnTo>
                      <a:pt x="1476090" y="476158"/>
                    </a:lnTo>
                    <a:lnTo>
                      <a:pt x="1176592" y="476158"/>
                    </a:lnTo>
                    <a:cubicBezTo>
                      <a:pt x="1135616" y="338477"/>
                      <a:pt x="1008075" y="238079"/>
                      <a:pt x="857084" y="238079"/>
                    </a:cubicBezTo>
                    <a:cubicBezTo>
                      <a:pt x="712096" y="238079"/>
                      <a:pt x="588730" y="330653"/>
                      <a:pt x="542870" y="459918"/>
                    </a:cubicBezTo>
                    <a:close/>
                  </a:path>
                </a:pathLst>
              </a:custGeom>
              <a:noFill/>
              <a:ln w="11903">
                <a:solidFill>
                  <a:srgbClr val="FFFFFF"/>
                </a:solidFill>
              </a:ln>
            </p:spPr>
            <p:txBody>
              <a:bodyPr rtlCol="0" anchor="ctr"/>
              <a:lstStyle/>
              <a:p>
                <a:pPr algn="ctr"/>
                <a:endParaRPr sz="2800"/>
              </a:p>
            </p:txBody>
          </p:sp>
        </p:grpSp>
        <p:sp>
          <p:nvSpPr>
            <p:cNvPr id="8" name="Rounded Rectangle 7"/>
            <p:cNvSpPr/>
            <p:nvPr/>
          </p:nvSpPr>
          <p:spPr>
            <a:xfrm>
              <a:off x="3856042" y="3494518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542867" y="444779"/>
                  </a:moveTo>
                  <a:cubicBezTo>
                    <a:pt x="588729" y="574048"/>
                    <a:pt x="712094" y="666621"/>
                    <a:pt x="857084" y="666621"/>
                  </a:cubicBezTo>
                  <a:cubicBezTo>
                    <a:pt x="1008074" y="666621"/>
                    <a:pt x="1135613" y="566223"/>
                    <a:pt x="1176594" y="428542"/>
                  </a:cubicBezTo>
                  <a:lnTo>
                    <a:pt x="1476090" y="428542"/>
                  </a:lnTo>
                  <a:lnTo>
                    <a:pt x="1476090" y="238079"/>
                  </a:lnTo>
                  <a:lnTo>
                    <a:pt x="1176594" y="238079"/>
                  </a:lnTo>
                  <a:cubicBezTo>
                    <a:pt x="1135613" y="100397"/>
                    <a:pt x="1008074" y="0"/>
                    <a:pt x="857084" y="0"/>
                  </a:cubicBezTo>
                  <a:cubicBezTo>
                    <a:pt x="701309" y="0"/>
                    <a:pt x="570493" y="106865"/>
                    <a:pt x="533939" y="251284"/>
                  </a:cubicBezTo>
                  <a:cubicBezTo>
                    <a:pt x="229341" y="312796"/>
                    <a:pt x="0" y="581968"/>
                    <a:pt x="0" y="904700"/>
                  </a:cubicBezTo>
                  <a:lnTo>
                    <a:pt x="190463" y="904700"/>
                  </a:lnTo>
                  <a:cubicBezTo>
                    <a:pt x="190463" y="684532"/>
                    <a:pt x="339897" y="499259"/>
                    <a:pt x="542867" y="444779"/>
                  </a:cubicBezTo>
                </a:path>
              </a:pathLst>
            </a:custGeom>
            <a:solidFill>
              <a:srgbClr val="92BD39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3856042" y="3494518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542870" y="444781"/>
                  </a:moveTo>
                  <a:cubicBezTo>
                    <a:pt x="588730" y="574046"/>
                    <a:pt x="712096" y="666621"/>
                    <a:pt x="857084" y="666621"/>
                  </a:cubicBezTo>
                  <a:cubicBezTo>
                    <a:pt x="1008075" y="666621"/>
                    <a:pt x="1135616" y="566222"/>
                    <a:pt x="1176592" y="428542"/>
                  </a:cubicBezTo>
                  <a:lnTo>
                    <a:pt x="1476090" y="428542"/>
                  </a:lnTo>
                  <a:lnTo>
                    <a:pt x="1476090" y="238079"/>
                  </a:lnTo>
                  <a:lnTo>
                    <a:pt x="1176592" y="238079"/>
                  </a:lnTo>
                  <a:cubicBezTo>
                    <a:pt x="1135616" y="100398"/>
                    <a:pt x="1008075" y="0"/>
                    <a:pt x="857084" y="0"/>
                  </a:cubicBezTo>
                  <a:cubicBezTo>
                    <a:pt x="701307" y="0"/>
                    <a:pt x="570489" y="106864"/>
                    <a:pt x="533943" y="251282"/>
                  </a:cubicBezTo>
                  <a:cubicBezTo>
                    <a:pt x="229343" y="312798"/>
                    <a:pt x="0" y="581966"/>
                    <a:pt x="0" y="904700"/>
                  </a:cubicBezTo>
                  <a:lnTo>
                    <a:pt x="190463" y="904700"/>
                  </a:lnTo>
                  <a:cubicBezTo>
                    <a:pt x="190463" y="684529"/>
                    <a:pt x="339895" y="499261"/>
                    <a:pt x="542870" y="444781"/>
                  </a:cubicBezTo>
                  <a:close/>
                </a:path>
              </a:pathLst>
            </a:custGeom>
            <a:noFill/>
            <a:ln w="11903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6228404" y="3062223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942150" y="653415"/>
                  </a:moveTo>
                  <a:cubicBezTo>
                    <a:pt x="1246748" y="591904"/>
                    <a:pt x="1476090" y="322732"/>
                    <a:pt x="1476090" y="0"/>
                  </a:cubicBezTo>
                  <a:lnTo>
                    <a:pt x="1285627" y="0"/>
                  </a:lnTo>
                  <a:cubicBezTo>
                    <a:pt x="1285627" y="220167"/>
                    <a:pt x="1136192" y="405440"/>
                    <a:pt x="933222" y="459921"/>
                  </a:cubicBezTo>
                  <a:cubicBezTo>
                    <a:pt x="887360" y="330652"/>
                    <a:pt x="763995" y="238079"/>
                    <a:pt x="619005" y="238079"/>
                  </a:cubicBezTo>
                  <a:cubicBezTo>
                    <a:pt x="468015" y="238079"/>
                    <a:pt x="340476" y="338477"/>
                    <a:pt x="299495" y="476158"/>
                  </a:cubicBezTo>
                  <a:lnTo>
                    <a:pt x="0" y="476158"/>
                  </a:lnTo>
                  <a:lnTo>
                    <a:pt x="0" y="666621"/>
                  </a:lnTo>
                  <a:lnTo>
                    <a:pt x="299495" y="666621"/>
                  </a:lnTo>
                  <a:cubicBezTo>
                    <a:pt x="340476" y="804302"/>
                    <a:pt x="468015" y="904700"/>
                    <a:pt x="619005" y="904700"/>
                  </a:cubicBezTo>
                  <a:cubicBezTo>
                    <a:pt x="774780" y="904700"/>
                    <a:pt x="905597" y="797834"/>
                    <a:pt x="942150" y="653415"/>
                  </a:cubicBezTo>
                </a:path>
              </a:pathLst>
            </a:custGeom>
            <a:solidFill>
              <a:srgbClr val="3CC583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6228404" y="3062223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942147" y="653417"/>
                  </a:moveTo>
                  <a:cubicBezTo>
                    <a:pt x="1246747" y="591901"/>
                    <a:pt x="1476090" y="322733"/>
                    <a:pt x="1476090" y="0"/>
                  </a:cubicBezTo>
                  <a:lnTo>
                    <a:pt x="1285627" y="0"/>
                  </a:lnTo>
                  <a:cubicBezTo>
                    <a:pt x="1285627" y="220170"/>
                    <a:pt x="1136195" y="405439"/>
                    <a:pt x="933219" y="459918"/>
                  </a:cubicBezTo>
                  <a:cubicBezTo>
                    <a:pt x="887359" y="330653"/>
                    <a:pt x="763993" y="238079"/>
                    <a:pt x="619005" y="238079"/>
                  </a:cubicBezTo>
                  <a:cubicBezTo>
                    <a:pt x="468015" y="238079"/>
                    <a:pt x="340473" y="338477"/>
                    <a:pt x="299497" y="476158"/>
                  </a:cubicBezTo>
                  <a:lnTo>
                    <a:pt x="0" y="476158"/>
                  </a:lnTo>
                  <a:lnTo>
                    <a:pt x="0" y="666621"/>
                  </a:lnTo>
                  <a:lnTo>
                    <a:pt x="299497" y="666621"/>
                  </a:lnTo>
                  <a:cubicBezTo>
                    <a:pt x="340473" y="804301"/>
                    <a:pt x="468015" y="904700"/>
                    <a:pt x="619005" y="904700"/>
                  </a:cubicBezTo>
                  <a:cubicBezTo>
                    <a:pt x="774783" y="904700"/>
                    <a:pt x="905600" y="797835"/>
                    <a:pt x="942147" y="653417"/>
                  </a:cubicBezTo>
                  <a:close/>
                </a:path>
              </a:pathLst>
            </a:custGeom>
            <a:noFill/>
            <a:ln w="11903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6228404" y="1419500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299495" y="428542"/>
                  </a:moveTo>
                  <a:cubicBezTo>
                    <a:pt x="340476" y="566223"/>
                    <a:pt x="468015" y="666621"/>
                    <a:pt x="619005" y="666621"/>
                  </a:cubicBezTo>
                  <a:cubicBezTo>
                    <a:pt x="763995" y="666621"/>
                    <a:pt x="887360" y="574048"/>
                    <a:pt x="933222" y="444779"/>
                  </a:cubicBezTo>
                  <a:cubicBezTo>
                    <a:pt x="1136192" y="499259"/>
                    <a:pt x="1285627" y="684532"/>
                    <a:pt x="1285627" y="904700"/>
                  </a:cubicBezTo>
                  <a:lnTo>
                    <a:pt x="1476090" y="904700"/>
                  </a:lnTo>
                  <a:cubicBezTo>
                    <a:pt x="1476090" y="581968"/>
                    <a:pt x="1246748" y="312796"/>
                    <a:pt x="942150" y="251284"/>
                  </a:cubicBezTo>
                  <a:cubicBezTo>
                    <a:pt x="905597" y="106865"/>
                    <a:pt x="774780" y="0"/>
                    <a:pt x="619005" y="0"/>
                  </a:cubicBezTo>
                  <a:cubicBezTo>
                    <a:pt x="468015" y="0"/>
                    <a:pt x="340476" y="100397"/>
                    <a:pt x="299495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299495" y="428542"/>
                  </a:lnTo>
                </a:path>
              </a:pathLst>
            </a:custGeom>
            <a:solidFill>
              <a:srgbClr val="1EABDA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6228404" y="1419500"/>
              <a:ext cx="2372362" cy="1642721"/>
            </a:xfrm>
            <a:custGeom>
              <a:avLst/>
              <a:gdLst/>
              <a:ahLst/>
              <a:cxnLst/>
              <a:rect l="0" t="0" r="0" b="0"/>
              <a:pathLst>
                <a:path w="1476090" h="904700">
                  <a:moveTo>
                    <a:pt x="299497" y="428542"/>
                  </a:moveTo>
                  <a:cubicBezTo>
                    <a:pt x="340473" y="566222"/>
                    <a:pt x="468015" y="666621"/>
                    <a:pt x="619005" y="666621"/>
                  </a:cubicBezTo>
                  <a:cubicBezTo>
                    <a:pt x="763993" y="666621"/>
                    <a:pt x="887359" y="574046"/>
                    <a:pt x="933219" y="444781"/>
                  </a:cubicBezTo>
                  <a:cubicBezTo>
                    <a:pt x="1136195" y="499261"/>
                    <a:pt x="1285627" y="684529"/>
                    <a:pt x="1285627" y="904700"/>
                  </a:cubicBezTo>
                  <a:lnTo>
                    <a:pt x="1476090" y="904700"/>
                  </a:lnTo>
                  <a:cubicBezTo>
                    <a:pt x="1476090" y="581966"/>
                    <a:pt x="1246747" y="312798"/>
                    <a:pt x="942147" y="251282"/>
                  </a:cubicBezTo>
                  <a:cubicBezTo>
                    <a:pt x="905600" y="106864"/>
                    <a:pt x="774783" y="0"/>
                    <a:pt x="619005" y="0"/>
                  </a:cubicBezTo>
                  <a:cubicBezTo>
                    <a:pt x="468015" y="0"/>
                    <a:pt x="340473" y="100398"/>
                    <a:pt x="299497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299497" y="428542"/>
                  </a:lnTo>
                  <a:close/>
                </a:path>
              </a:pathLst>
            </a:custGeom>
            <a:noFill/>
            <a:ln w="11903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4085624" y="1419502"/>
              <a:ext cx="2142778" cy="1210426"/>
            </a:xfrm>
            <a:custGeom>
              <a:avLst/>
              <a:gdLst/>
              <a:ahLst/>
              <a:cxnLst/>
              <a:rect l="0" t="0" r="0" b="0"/>
              <a:pathLst>
                <a:path w="1333242" h="666621">
                  <a:moveTo>
                    <a:pt x="394727" y="428542"/>
                  </a:moveTo>
                  <a:cubicBezTo>
                    <a:pt x="435708" y="566223"/>
                    <a:pt x="563247" y="666621"/>
                    <a:pt x="714237" y="666621"/>
                  </a:cubicBezTo>
                  <a:cubicBezTo>
                    <a:pt x="865226" y="666621"/>
                    <a:pt x="992765" y="566223"/>
                    <a:pt x="1033747" y="428542"/>
                  </a:cubicBezTo>
                  <a:lnTo>
                    <a:pt x="1333242" y="428542"/>
                  </a:lnTo>
                  <a:lnTo>
                    <a:pt x="1333242" y="238079"/>
                  </a:lnTo>
                  <a:lnTo>
                    <a:pt x="1033747" y="238079"/>
                  </a:lnTo>
                  <a:cubicBezTo>
                    <a:pt x="992765" y="100397"/>
                    <a:pt x="865226" y="0"/>
                    <a:pt x="714237" y="0"/>
                  </a:cubicBezTo>
                  <a:cubicBezTo>
                    <a:pt x="563247" y="0"/>
                    <a:pt x="435708" y="100397"/>
                    <a:pt x="394727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394727" y="428542"/>
                  </a:lnTo>
                </a:path>
              </a:pathLst>
            </a:custGeom>
            <a:solidFill>
              <a:srgbClr val="4E88E7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4085624" y="1419502"/>
              <a:ext cx="2142778" cy="1210426"/>
            </a:xfrm>
            <a:custGeom>
              <a:avLst/>
              <a:gdLst/>
              <a:ahLst/>
              <a:cxnLst/>
              <a:rect l="0" t="0" r="0" b="0"/>
              <a:pathLst>
                <a:path w="1333242" h="666621">
                  <a:moveTo>
                    <a:pt x="394729" y="428542"/>
                  </a:moveTo>
                  <a:cubicBezTo>
                    <a:pt x="435705" y="566222"/>
                    <a:pt x="563246" y="666621"/>
                    <a:pt x="714237" y="666621"/>
                  </a:cubicBezTo>
                  <a:cubicBezTo>
                    <a:pt x="865227" y="666621"/>
                    <a:pt x="992769" y="566222"/>
                    <a:pt x="1033744" y="428542"/>
                  </a:cubicBezTo>
                  <a:lnTo>
                    <a:pt x="1333242" y="428542"/>
                  </a:lnTo>
                  <a:lnTo>
                    <a:pt x="1333242" y="238079"/>
                  </a:lnTo>
                  <a:lnTo>
                    <a:pt x="1033744" y="238079"/>
                  </a:lnTo>
                  <a:cubicBezTo>
                    <a:pt x="992769" y="100398"/>
                    <a:pt x="865227" y="0"/>
                    <a:pt x="714237" y="0"/>
                  </a:cubicBezTo>
                  <a:cubicBezTo>
                    <a:pt x="563246" y="0"/>
                    <a:pt x="435705" y="100398"/>
                    <a:pt x="394729" y="238079"/>
                  </a:cubicBezTo>
                  <a:lnTo>
                    <a:pt x="0" y="238079"/>
                  </a:lnTo>
                  <a:lnTo>
                    <a:pt x="0" y="428542"/>
                  </a:lnTo>
                  <a:lnTo>
                    <a:pt x="394729" y="428542"/>
                  </a:lnTo>
                  <a:close/>
                </a:path>
              </a:pathLst>
            </a:custGeom>
            <a:noFill/>
            <a:ln w="11903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6917155" y="1678878"/>
              <a:ext cx="601998" cy="670057"/>
            </a:xfrm>
            <a:custGeom>
              <a:avLst/>
              <a:gdLst/>
              <a:ahLst/>
              <a:cxnLst/>
              <a:rect l="0" t="0" r="0" b="0"/>
              <a:pathLst>
                <a:path w="374565" h="369022">
                  <a:moveTo>
                    <a:pt x="0" y="0"/>
                  </a:moveTo>
                  <a:moveTo>
                    <a:pt x="178559" y="321406"/>
                  </a:moveTo>
                  <a:lnTo>
                    <a:pt x="226175" y="369022"/>
                  </a:lnTo>
                  <a:lnTo>
                    <a:pt x="273790" y="321406"/>
                  </a:lnTo>
                  <a:moveTo>
                    <a:pt x="226175" y="369022"/>
                  </a:moveTo>
                  <a:lnTo>
                    <a:pt x="226175" y="226175"/>
                  </a:lnTo>
                  <a:moveTo>
                    <a:pt x="0" y="0"/>
                  </a:moveTo>
                  <a:moveTo>
                    <a:pt x="273790" y="273790"/>
                  </a:moveTo>
                  <a:lnTo>
                    <a:pt x="321406" y="226175"/>
                  </a:lnTo>
                  <a:lnTo>
                    <a:pt x="369022" y="273790"/>
                  </a:lnTo>
                  <a:moveTo>
                    <a:pt x="321406" y="226175"/>
                  </a:moveTo>
                  <a:lnTo>
                    <a:pt x="321406" y="369022"/>
                  </a:lnTo>
                  <a:moveTo>
                    <a:pt x="121177" y="340437"/>
                  </a:moveTo>
                  <a:lnTo>
                    <a:pt x="11903" y="369022"/>
                  </a:lnTo>
                  <a:lnTo>
                    <a:pt x="40410" y="259447"/>
                  </a:lnTo>
                  <a:moveTo>
                    <a:pt x="40410" y="259447"/>
                  </a:moveTo>
                  <a:lnTo>
                    <a:pt x="121177" y="340437"/>
                  </a:lnTo>
                  <a:moveTo>
                    <a:pt x="121177" y="340437"/>
                  </a:moveTo>
                  <a:lnTo>
                    <a:pt x="135430" y="326144"/>
                  </a:lnTo>
                  <a:moveTo>
                    <a:pt x="40410" y="259447"/>
                  </a:moveTo>
                  <a:lnTo>
                    <a:pt x="270043" y="29179"/>
                  </a:lnTo>
                  <a:cubicBezTo>
                    <a:pt x="292215" y="6946"/>
                    <a:pt x="328639" y="5358"/>
                    <a:pt x="352393" y="29179"/>
                  </a:cubicBezTo>
                  <a:cubicBezTo>
                    <a:pt x="374565" y="51411"/>
                    <a:pt x="374565" y="87936"/>
                    <a:pt x="352393" y="111757"/>
                  </a:cubicBezTo>
                  <a:lnTo>
                    <a:pt x="284952" y="179198"/>
                  </a:lnTo>
                  <a:moveTo>
                    <a:pt x="346173" y="117995"/>
                  </a:moveTo>
                  <a:lnTo>
                    <a:pt x="263707" y="35530"/>
                  </a:lnTo>
                  <a:moveTo>
                    <a:pt x="304931" y="159220"/>
                  </a:moveTo>
                  <a:lnTo>
                    <a:pt x="222532" y="76821"/>
                  </a:lnTo>
                </a:path>
              </a:pathLst>
            </a:custGeom>
            <a:noFill/>
            <a:ln w="28575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4940185" y="1693286"/>
              <a:ext cx="586712" cy="662852"/>
            </a:xfrm>
            <a:custGeom>
              <a:avLst/>
              <a:gdLst/>
              <a:ahLst/>
              <a:cxnLst/>
              <a:rect l="0" t="0" r="0" b="0"/>
              <a:pathLst>
                <a:path w="365054" h="365054">
                  <a:moveTo>
                    <a:pt x="31743" y="0"/>
                  </a:moveTo>
                  <a:lnTo>
                    <a:pt x="333310" y="0"/>
                  </a:lnTo>
                  <a:cubicBezTo>
                    <a:pt x="333310" y="0"/>
                    <a:pt x="365054" y="0"/>
                    <a:pt x="365054" y="31743"/>
                  </a:cubicBezTo>
                  <a:lnTo>
                    <a:pt x="365054" y="333310"/>
                  </a:lnTo>
                  <a:cubicBezTo>
                    <a:pt x="365054" y="333310"/>
                    <a:pt x="365054" y="365054"/>
                    <a:pt x="333310" y="365054"/>
                  </a:cubicBezTo>
                  <a:lnTo>
                    <a:pt x="31743" y="365054"/>
                  </a:lnTo>
                  <a:cubicBezTo>
                    <a:pt x="31743" y="365054"/>
                    <a:pt x="0" y="365054"/>
                    <a:pt x="0" y="333310"/>
                  </a:cubicBezTo>
                  <a:lnTo>
                    <a:pt x="0" y="31743"/>
                  </a:lnTo>
                  <a:cubicBezTo>
                    <a:pt x="0" y="31743"/>
                    <a:pt x="0" y="0"/>
                    <a:pt x="31743" y="0"/>
                  </a:cubicBezTo>
                  <a:moveTo>
                    <a:pt x="0" y="79359"/>
                  </a:moveTo>
                  <a:lnTo>
                    <a:pt x="365054" y="79359"/>
                  </a:lnTo>
                  <a:moveTo>
                    <a:pt x="55551" y="35711"/>
                  </a:moveTo>
                  <a:cubicBezTo>
                    <a:pt x="53360" y="35711"/>
                    <a:pt x="51583" y="37488"/>
                    <a:pt x="51583" y="39679"/>
                  </a:cubicBezTo>
                  <a:cubicBezTo>
                    <a:pt x="51583" y="41871"/>
                    <a:pt x="53360" y="43647"/>
                    <a:pt x="55551" y="43647"/>
                  </a:cubicBezTo>
                  <a:cubicBezTo>
                    <a:pt x="57743" y="43647"/>
                    <a:pt x="59519" y="41871"/>
                    <a:pt x="59519" y="39679"/>
                  </a:cubicBezTo>
                  <a:cubicBezTo>
                    <a:pt x="59519" y="37488"/>
                    <a:pt x="57743" y="35711"/>
                    <a:pt x="55551" y="35711"/>
                  </a:cubicBezTo>
                  <a:moveTo>
                    <a:pt x="103167" y="35711"/>
                  </a:moveTo>
                  <a:cubicBezTo>
                    <a:pt x="100976" y="35711"/>
                    <a:pt x="99199" y="37488"/>
                    <a:pt x="99199" y="39679"/>
                  </a:cubicBezTo>
                  <a:cubicBezTo>
                    <a:pt x="99199" y="41871"/>
                    <a:pt x="100976" y="43647"/>
                    <a:pt x="103167" y="43647"/>
                  </a:cubicBezTo>
                  <a:cubicBezTo>
                    <a:pt x="105359" y="43647"/>
                    <a:pt x="107135" y="41871"/>
                    <a:pt x="107135" y="39679"/>
                  </a:cubicBezTo>
                  <a:cubicBezTo>
                    <a:pt x="107135" y="37488"/>
                    <a:pt x="105359" y="35711"/>
                    <a:pt x="103167" y="35711"/>
                  </a:cubicBezTo>
                  <a:moveTo>
                    <a:pt x="150783" y="35711"/>
                  </a:moveTo>
                  <a:cubicBezTo>
                    <a:pt x="148591" y="35711"/>
                    <a:pt x="146815" y="37488"/>
                    <a:pt x="146815" y="39679"/>
                  </a:cubicBezTo>
                  <a:cubicBezTo>
                    <a:pt x="146815" y="41871"/>
                    <a:pt x="148591" y="43647"/>
                    <a:pt x="150783" y="43647"/>
                  </a:cubicBezTo>
                  <a:cubicBezTo>
                    <a:pt x="152974" y="43647"/>
                    <a:pt x="154751" y="41871"/>
                    <a:pt x="154751" y="39679"/>
                  </a:cubicBezTo>
                  <a:cubicBezTo>
                    <a:pt x="154751" y="37488"/>
                    <a:pt x="152974" y="35711"/>
                    <a:pt x="150783" y="35711"/>
                  </a:cubicBezTo>
                  <a:moveTo>
                    <a:pt x="126975" y="79359"/>
                  </a:moveTo>
                  <a:lnTo>
                    <a:pt x="126975" y="365054"/>
                  </a:lnTo>
                  <a:moveTo>
                    <a:pt x="182527" y="111103"/>
                  </a:moveTo>
                  <a:cubicBezTo>
                    <a:pt x="174591" y="111103"/>
                    <a:pt x="174591" y="119039"/>
                    <a:pt x="174591" y="119039"/>
                  </a:cubicBezTo>
                  <a:lnTo>
                    <a:pt x="174591" y="182527"/>
                  </a:lnTo>
                  <a:cubicBezTo>
                    <a:pt x="174591" y="190463"/>
                    <a:pt x="182527" y="190463"/>
                    <a:pt x="182527" y="190463"/>
                  </a:cubicBezTo>
                  <a:lnTo>
                    <a:pt x="309502" y="190463"/>
                  </a:lnTo>
                  <a:cubicBezTo>
                    <a:pt x="317438" y="190463"/>
                    <a:pt x="317438" y="182527"/>
                    <a:pt x="317438" y="182527"/>
                  </a:cubicBezTo>
                  <a:lnTo>
                    <a:pt x="317438" y="119039"/>
                  </a:lnTo>
                  <a:cubicBezTo>
                    <a:pt x="317438" y="111103"/>
                    <a:pt x="309502" y="111103"/>
                    <a:pt x="309502" y="111103"/>
                  </a:cubicBezTo>
                  <a:lnTo>
                    <a:pt x="182527" y="111103"/>
                  </a:lnTo>
                  <a:moveTo>
                    <a:pt x="182527" y="238079"/>
                  </a:moveTo>
                  <a:cubicBezTo>
                    <a:pt x="174591" y="238079"/>
                    <a:pt x="174591" y="246015"/>
                    <a:pt x="174591" y="246015"/>
                  </a:cubicBezTo>
                  <a:lnTo>
                    <a:pt x="174591" y="309502"/>
                  </a:lnTo>
                  <a:cubicBezTo>
                    <a:pt x="174591" y="317438"/>
                    <a:pt x="182527" y="317438"/>
                    <a:pt x="182527" y="317438"/>
                  </a:cubicBezTo>
                  <a:lnTo>
                    <a:pt x="309502" y="317438"/>
                  </a:lnTo>
                  <a:cubicBezTo>
                    <a:pt x="317438" y="317438"/>
                    <a:pt x="317438" y="309502"/>
                    <a:pt x="317438" y="309502"/>
                  </a:cubicBezTo>
                  <a:lnTo>
                    <a:pt x="317438" y="246015"/>
                  </a:lnTo>
                  <a:cubicBezTo>
                    <a:pt x="317438" y="238079"/>
                    <a:pt x="309502" y="238079"/>
                    <a:pt x="309502" y="238079"/>
                  </a:cubicBezTo>
                  <a:lnTo>
                    <a:pt x="182527" y="238079"/>
                  </a:lnTo>
                  <a:moveTo>
                    <a:pt x="32077" y="111103"/>
                  </a:moveTo>
                  <a:lnTo>
                    <a:pt x="63487" y="111103"/>
                  </a:lnTo>
                  <a:moveTo>
                    <a:pt x="63821" y="142847"/>
                  </a:moveTo>
                  <a:lnTo>
                    <a:pt x="95231" y="142847"/>
                  </a:lnTo>
                  <a:moveTo>
                    <a:pt x="63821" y="174591"/>
                  </a:moveTo>
                  <a:lnTo>
                    <a:pt x="95231" y="174591"/>
                  </a:lnTo>
                  <a:moveTo>
                    <a:pt x="63821" y="206335"/>
                  </a:moveTo>
                  <a:lnTo>
                    <a:pt x="95231" y="206335"/>
                  </a:lnTo>
                  <a:moveTo>
                    <a:pt x="32077" y="238079"/>
                  </a:moveTo>
                  <a:lnTo>
                    <a:pt x="63487" y="238079"/>
                  </a:lnTo>
                  <a:moveTo>
                    <a:pt x="63821" y="269822"/>
                  </a:moveTo>
                  <a:lnTo>
                    <a:pt x="95231" y="269822"/>
                  </a:lnTo>
                  <a:moveTo>
                    <a:pt x="63821" y="301566"/>
                  </a:moveTo>
                  <a:lnTo>
                    <a:pt x="95231" y="301566"/>
                  </a:lnTo>
                </a:path>
              </a:pathLst>
            </a:custGeom>
            <a:noFill/>
            <a:ln w="28575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4940185" y="3776885"/>
              <a:ext cx="586712" cy="645689"/>
            </a:xfrm>
            <a:custGeom>
              <a:avLst/>
              <a:gdLst/>
              <a:ahLst/>
              <a:cxnLst/>
              <a:rect l="0" t="0" r="0" b="0"/>
              <a:pathLst>
                <a:path w="365054" h="355602">
                  <a:moveTo>
                    <a:pt x="0" y="177801"/>
                  </a:moveTo>
                  <a:cubicBezTo>
                    <a:pt x="0" y="217247"/>
                    <a:pt x="81720" y="249224"/>
                    <a:pt x="182527" y="249224"/>
                  </a:cubicBezTo>
                  <a:cubicBezTo>
                    <a:pt x="283334" y="249224"/>
                    <a:pt x="365054" y="217247"/>
                    <a:pt x="365054" y="177801"/>
                  </a:cubicBezTo>
                  <a:cubicBezTo>
                    <a:pt x="365054" y="138354"/>
                    <a:pt x="283334" y="106377"/>
                    <a:pt x="182527" y="106377"/>
                  </a:cubicBezTo>
                  <a:cubicBezTo>
                    <a:pt x="81720" y="106377"/>
                    <a:pt x="0" y="138354"/>
                    <a:pt x="0" y="177801"/>
                  </a:cubicBezTo>
                  <a:moveTo>
                    <a:pt x="91268" y="335869"/>
                  </a:moveTo>
                  <a:cubicBezTo>
                    <a:pt x="125429" y="355592"/>
                    <a:pt x="193983" y="300809"/>
                    <a:pt x="244386" y="213508"/>
                  </a:cubicBezTo>
                  <a:cubicBezTo>
                    <a:pt x="294790" y="126206"/>
                    <a:pt x="307957" y="39446"/>
                    <a:pt x="273795" y="19723"/>
                  </a:cubicBezTo>
                  <a:cubicBezTo>
                    <a:pt x="239634" y="0"/>
                    <a:pt x="171080" y="54783"/>
                    <a:pt x="120677" y="142084"/>
                  </a:cubicBezTo>
                  <a:cubicBezTo>
                    <a:pt x="70273" y="229385"/>
                    <a:pt x="57107" y="316146"/>
                    <a:pt x="91268" y="335869"/>
                  </a:cubicBezTo>
                  <a:moveTo>
                    <a:pt x="120677" y="213517"/>
                  </a:moveTo>
                  <a:cubicBezTo>
                    <a:pt x="171080" y="300819"/>
                    <a:pt x="239634" y="355602"/>
                    <a:pt x="273795" y="335879"/>
                  </a:cubicBezTo>
                  <a:cubicBezTo>
                    <a:pt x="307957" y="316156"/>
                    <a:pt x="294790" y="229395"/>
                    <a:pt x="244386" y="142094"/>
                  </a:cubicBezTo>
                  <a:cubicBezTo>
                    <a:pt x="193983" y="54792"/>
                    <a:pt x="125429" y="9"/>
                    <a:pt x="91268" y="19732"/>
                  </a:cubicBezTo>
                  <a:cubicBezTo>
                    <a:pt x="57107" y="39455"/>
                    <a:pt x="70273" y="126216"/>
                    <a:pt x="120677" y="213517"/>
                  </a:cubicBezTo>
                  <a:moveTo>
                    <a:pt x="158719" y="177801"/>
                  </a:moveTo>
                  <a:cubicBezTo>
                    <a:pt x="158719" y="164652"/>
                    <a:pt x="169378" y="153993"/>
                    <a:pt x="182527" y="153993"/>
                  </a:cubicBezTo>
                  <a:cubicBezTo>
                    <a:pt x="195676" y="153993"/>
                    <a:pt x="206335" y="164652"/>
                    <a:pt x="206335" y="177801"/>
                  </a:cubicBezTo>
                  <a:cubicBezTo>
                    <a:pt x="206335" y="190949"/>
                    <a:pt x="195676" y="201609"/>
                    <a:pt x="182527" y="201609"/>
                  </a:cubicBezTo>
                  <a:cubicBezTo>
                    <a:pt x="169378" y="201609"/>
                    <a:pt x="158719" y="190949"/>
                    <a:pt x="158719" y="177801"/>
                  </a:cubicBezTo>
                </a:path>
              </a:pathLst>
            </a:custGeom>
            <a:noFill/>
            <a:ln w="23807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6942663" y="3768304"/>
              <a:ext cx="562357" cy="662852"/>
            </a:xfrm>
            <a:custGeom>
              <a:avLst/>
              <a:gdLst/>
              <a:ahLst/>
              <a:cxnLst/>
              <a:rect l="0" t="0" r="0" b="0"/>
              <a:pathLst>
                <a:path w="349900" h="365054">
                  <a:moveTo>
                    <a:pt x="7936" y="134911"/>
                  </a:moveTo>
                  <a:cubicBezTo>
                    <a:pt x="26688" y="134833"/>
                    <a:pt x="44362" y="143670"/>
                    <a:pt x="55551" y="158719"/>
                  </a:cubicBezTo>
                  <a:cubicBezTo>
                    <a:pt x="66785" y="143664"/>
                    <a:pt x="84494" y="134831"/>
                    <a:pt x="103278" y="134911"/>
                  </a:cubicBezTo>
                  <a:moveTo>
                    <a:pt x="55551" y="55551"/>
                  </a:moveTo>
                  <a:cubicBezTo>
                    <a:pt x="81849" y="55551"/>
                    <a:pt x="103167" y="76870"/>
                    <a:pt x="103167" y="103167"/>
                  </a:cubicBezTo>
                  <a:lnTo>
                    <a:pt x="103167" y="173861"/>
                  </a:lnTo>
                  <a:cubicBezTo>
                    <a:pt x="103167" y="275584"/>
                    <a:pt x="231555" y="347214"/>
                    <a:pt x="335151" y="235872"/>
                  </a:cubicBezTo>
                  <a:cubicBezTo>
                    <a:pt x="337720" y="233138"/>
                    <a:pt x="341829" y="232522"/>
                    <a:pt x="345086" y="234383"/>
                  </a:cubicBezTo>
                  <a:cubicBezTo>
                    <a:pt x="348344" y="236244"/>
                    <a:pt x="349900" y="240096"/>
                    <a:pt x="348849" y="243697"/>
                  </a:cubicBezTo>
                  <a:cubicBezTo>
                    <a:pt x="327351" y="315700"/>
                    <a:pt x="261130" y="365045"/>
                    <a:pt x="185987" y="365054"/>
                  </a:cubicBezTo>
                  <a:cubicBezTo>
                    <a:pt x="92057" y="365054"/>
                    <a:pt x="7936" y="288964"/>
                    <a:pt x="7936" y="195097"/>
                  </a:cubicBezTo>
                  <a:lnTo>
                    <a:pt x="7936" y="103167"/>
                  </a:lnTo>
                  <a:cubicBezTo>
                    <a:pt x="7936" y="76870"/>
                    <a:pt x="29254" y="55551"/>
                    <a:pt x="55551" y="55551"/>
                  </a:cubicBezTo>
                  <a:close/>
                  <a:moveTo>
                    <a:pt x="61376" y="250776"/>
                  </a:moveTo>
                  <a:cubicBezTo>
                    <a:pt x="79752" y="286491"/>
                    <a:pt x="112028" y="313061"/>
                    <a:pt x="150608" y="324231"/>
                  </a:cubicBezTo>
                  <a:moveTo>
                    <a:pt x="181178" y="329644"/>
                  </a:moveTo>
                  <a:cubicBezTo>
                    <a:pt x="184193" y="329834"/>
                    <a:pt x="187241" y="329945"/>
                    <a:pt x="190288" y="329945"/>
                  </a:cubicBezTo>
                  <a:moveTo>
                    <a:pt x="55551" y="55551"/>
                  </a:moveTo>
                  <a:cubicBezTo>
                    <a:pt x="55551" y="24871"/>
                    <a:pt x="30680" y="0"/>
                    <a:pt x="0" y="0"/>
                  </a:cubicBezTo>
                </a:path>
              </a:pathLst>
            </a:custGeom>
            <a:noFill/>
            <a:ln w="28575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4942736" y="5856061"/>
              <a:ext cx="581611" cy="639797"/>
            </a:xfrm>
            <a:custGeom>
              <a:avLst/>
              <a:gdLst/>
              <a:ahLst/>
              <a:cxnLst/>
              <a:rect l="0" t="0" r="0" b="0"/>
              <a:pathLst>
                <a:path w="361880" h="352357">
                  <a:moveTo>
                    <a:pt x="41267" y="166655"/>
                  </a:moveTo>
                  <a:cubicBezTo>
                    <a:pt x="39679" y="158719"/>
                    <a:pt x="39679" y="150783"/>
                    <a:pt x="39679" y="142847"/>
                  </a:cubicBezTo>
                  <a:cubicBezTo>
                    <a:pt x="39679" y="63487"/>
                    <a:pt x="103167" y="0"/>
                    <a:pt x="182527" y="0"/>
                  </a:cubicBezTo>
                  <a:cubicBezTo>
                    <a:pt x="261886" y="0"/>
                    <a:pt x="325374" y="63487"/>
                    <a:pt x="325374" y="142847"/>
                  </a:cubicBezTo>
                  <a:cubicBezTo>
                    <a:pt x="325374" y="150783"/>
                    <a:pt x="325374" y="158719"/>
                    <a:pt x="323787" y="166655"/>
                  </a:cubicBezTo>
                  <a:moveTo>
                    <a:pt x="265061" y="88882"/>
                  </a:moveTo>
                  <a:cubicBezTo>
                    <a:pt x="261886" y="77772"/>
                    <a:pt x="250776" y="69836"/>
                    <a:pt x="238079" y="69836"/>
                  </a:cubicBezTo>
                  <a:cubicBezTo>
                    <a:pt x="225381" y="69836"/>
                    <a:pt x="214271" y="77772"/>
                    <a:pt x="211096" y="88882"/>
                  </a:cubicBezTo>
                  <a:moveTo>
                    <a:pt x="153957" y="88882"/>
                  </a:moveTo>
                  <a:cubicBezTo>
                    <a:pt x="150783" y="77772"/>
                    <a:pt x="139673" y="69836"/>
                    <a:pt x="126975" y="69836"/>
                  </a:cubicBezTo>
                  <a:cubicBezTo>
                    <a:pt x="114277" y="69836"/>
                    <a:pt x="103167" y="77772"/>
                    <a:pt x="99993" y="88882"/>
                  </a:cubicBezTo>
                  <a:moveTo>
                    <a:pt x="42854" y="204747"/>
                  </a:moveTo>
                  <a:cubicBezTo>
                    <a:pt x="50790" y="195224"/>
                    <a:pt x="63487" y="198399"/>
                    <a:pt x="69836" y="204747"/>
                  </a:cubicBezTo>
                  <a:lnTo>
                    <a:pt x="104754" y="246015"/>
                  </a:lnTo>
                  <a:lnTo>
                    <a:pt x="106341" y="220619"/>
                  </a:lnTo>
                  <a:cubicBezTo>
                    <a:pt x="107929" y="209509"/>
                    <a:pt x="119039" y="201573"/>
                    <a:pt x="130149" y="203160"/>
                  </a:cubicBezTo>
                  <a:cubicBezTo>
                    <a:pt x="136498" y="204747"/>
                    <a:pt x="142847" y="211096"/>
                    <a:pt x="144434" y="217445"/>
                  </a:cubicBezTo>
                  <a:lnTo>
                    <a:pt x="152370" y="250776"/>
                  </a:lnTo>
                  <a:cubicBezTo>
                    <a:pt x="152370" y="250776"/>
                    <a:pt x="165068" y="303154"/>
                    <a:pt x="139673" y="331723"/>
                  </a:cubicBezTo>
                  <a:cubicBezTo>
                    <a:pt x="128562" y="344421"/>
                    <a:pt x="114277" y="349182"/>
                    <a:pt x="101580" y="350769"/>
                  </a:cubicBezTo>
                  <a:cubicBezTo>
                    <a:pt x="85708" y="352357"/>
                    <a:pt x="69836" y="346008"/>
                    <a:pt x="58726" y="334897"/>
                  </a:cubicBezTo>
                  <a:lnTo>
                    <a:pt x="12697" y="296805"/>
                  </a:lnTo>
                  <a:cubicBezTo>
                    <a:pt x="12697" y="296805"/>
                    <a:pt x="0" y="288869"/>
                    <a:pt x="6348" y="268235"/>
                  </a:cubicBezTo>
                  <a:cubicBezTo>
                    <a:pt x="12697" y="250776"/>
                    <a:pt x="31743" y="219032"/>
                    <a:pt x="42854" y="204747"/>
                  </a:cubicBezTo>
                  <a:close/>
                  <a:moveTo>
                    <a:pt x="319025" y="204747"/>
                  </a:moveTo>
                  <a:cubicBezTo>
                    <a:pt x="311090" y="195224"/>
                    <a:pt x="298392" y="198399"/>
                    <a:pt x="292043" y="204747"/>
                  </a:cubicBezTo>
                  <a:lnTo>
                    <a:pt x="257125" y="246015"/>
                  </a:lnTo>
                  <a:lnTo>
                    <a:pt x="255538" y="220619"/>
                  </a:lnTo>
                  <a:cubicBezTo>
                    <a:pt x="253951" y="209509"/>
                    <a:pt x="242840" y="201573"/>
                    <a:pt x="231730" y="203160"/>
                  </a:cubicBezTo>
                  <a:cubicBezTo>
                    <a:pt x="225381" y="204747"/>
                    <a:pt x="219032" y="211096"/>
                    <a:pt x="217445" y="217445"/>
                  </a:cubicBezTo>
                  <a:lnTo>
                    <a:pt x="209509" y="250776"/>
                  </a:lnTo>
                  <a:cubicBezTo>
                    <a:pt x="209509" y="250776"/>
                    <a:pt x="196812" y="303154"/>
                    <a:pt x="222207" y="331723"/>
                  </a:cubicBezTo>
                  <a:cubicBezTo>
                    <a:pt x="233317" y="344421"/>
                    <a:pt x="247602" y="349182"/>
                    <a:pt x="260299" y="350769"/>
                  </a:cubicBezTo>
                  <a:cubicBezTo>
                    <a:pt x="276171" y="352357"/>
                    <a:pt x="292043" y="346008"/>
                    <a:pt x="303154" y="334897"/>
                  </a:cubicBezTo>
                  <a:lnTo>
                    <a:pt x="349182" y="296805"/>
                  </a:lnTo>
                  <a:cubicBezTo>
                    <a:pt x="349182" y="296805"/>
                    <a:pt x="361880" y="288869"/>
                    <a:pt x="355531" y="268235"/>
                  </a:cubicBezTo>
                  <a:cubicBezTo>
                    <a:pt x="347595" y="250776"/>
                    <a:pt x="330136" y="219032"/>
                    <a:pt x="319025" y="204747"/>
                  </a:cubicBezTo>
                  <a:close/>
                  <a:moveTo>
                    <a:pt x="153957" y="158719"/>
                  </a:moveTo>
                  <a:cubicBezTo>
                    <a:pt x="169829" y="174591"/>
                    <a:pt x="193637" y="174591"/>
                    <a:pt x="209509" y="158719"/>
                  </a:cubicBezTo>
                  <a:moveTo>
                    <a:pt x="280933" y="133324"/>
                  </a:moveTo>
                  <a:lnTo>
                    <a:pt x="258712" y="133324"/>
                  </a:lnTo>
                  <a:moveTo>
                    <a:pt x="104754" y="133324"/>
                  </a:moveTo>
                  <a:lnTo>
                    <a:pt x="82534" y="133324"/>
                  </a:lnTo>
                </a:path>
              </a:pathLst>
            </a:custGeom>
            <a:noFill/>
            <a:ln w="38100">
              <a:solidFill>
                <a:srgbClr val="FFFF00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6929910" y="5843322"/>
              <a:ext cx="587707" cy="663284"/>
            </a:xfrm>
            <a:custGeom>
              <a:avLst/>
              <a:gdLst/>
              <a:ahLst/>
              <a:cxnLst/>
              <a:rect l="0" t="0" r="0" b="0"/>
              <a:pathLst>
                <a:path w="365673" h="365292">
                  <a:moveTo>
                    <a:pt x="271140" y="270759"/>
                  </a:moveTo>
                  <a:lnTo>
                    <a:pt x="365673" y="365292"/>
                  </a:lnTo>
                  <a:moveTo>
                    <a:pt x="0" y="158719"/>
                  </a:moveTo>
                  <a:cubicBezTo>
                    <a:pt x="0" y="246377"/>
                    <a:pt x="71061" y="317438"/>
                    <a:pt x="158719" y="317438"/>
                  </a:cubicBezTo>
                  <a:cubicBezTo>
                    <a:pt x="246377" y="317438"/>
                    <a:pt x="317438" y="246377"/>
                    <a:pt x="317438" y="158719"/>
                  </a:cubicBezTo>
                  <a:cubicBezTo>
                    <a:pt x="317438" y="71061"/>
                    <a:pt x="246377" y="0"/>
                    <a:pt x="158719" y="0"/>
                  </a:cubicBezTo>
                  <a:cubicBezTo>
                    <a:pt x="71061" y="0"/>
                    <a:pt x="0" y="71061"/>
                    <a:pt x="0" y="158719"/>
                  </a:cubicBezTo>
                  <a:close/>
                  <a:moveTo>
                    <a:pt x="206954" y="206573"/>
                  </a:moveTo>
                  <a:cubicBezTo>
                    <a:pt x="206954" y="232870"/>
                    <a:pt x="185635" y="254189"/>
                    <a:pt x="159338" y="254189"/>
                  </a:cubicBezTo>
                  <a:cubicBezTo>
                    <a:pt x="133040" y="254189"/>
                    <a:pt x="111722" y="232870"/>
                    <a:pt x="111722" y="206573"/>
                  </a:cubicBezTo>
                  <a:lnTo>
                    <a:pt x="111722" y="127213"/>
                  </a:lnTo>
                  <a:lnTo>
                    <a:pt x="206954" y="127213"/>
                  </a:lnTo>
                  <a:close/>
                  <a:moveTo>
                    <a:pt x="206954" y="127213"/>
                  </a:moveTo>
                  <a:lnTo>
                    <a:pt x="111722" y="127213"/>
                  </a:lnTo>
                  <a:cubicBezTo>
                    <a:pt x="111722" y="100916"/>
                    <a:pt x="133040" y="79597"/>
                    <a:pt x="159338" y="79597"/>
                  </a:cubicBezTo>
                  <a:cubicBezTo>
                    <a:pt x="185635" y="79597"/>
                    <a:pt x="206954" y="100916"/>
                    <a:pt x="206954" y="127213"/>
                  </a:cubicBezTo>
                  <a:close/>
                  <a:moveTo>
                    <a:pt x="246634" y="214509"/>
                  </a:moveTo>
                  <a:cubicBezTo>
                    <a:pt x="224719" y="214509"/>
                    <a:pt x="206954" y="196743"/>
                    <a:pt x="206954" y="174829"/>
                  </a:cubicBezTo>
                  <a:cubicBezTo>
                    <a:pt x="206954" y="152914"/>
                    <a:pt x="224719" y="135149"/>
                    <a:pt x="246634" y="135149"/>
                  </a:cubicBezTo>
                  <a:moveTo>
                    <a:pt x="246634" y="174829"/>
                  </a:moveTo>
                  <a:lnTo>
                    <a:pt x="206954" y="174829"/>
                  </a:lnTo>
                  <a:moveTo>
                    <a:pt x="72042" y="135149"/>
                  </a:moveTo>
                  <a:cubicBezTo>
                    <a:pt x="93957" y="135149"/>
                    <a:pt x="111722" y="152914"/>
                    <a:pt x="111722" y="174829"/>
                  </a:cubicBezTo>
                  <a:cubicBezTo>
                    <a:pt x="111722" y="196743"/>
                    <a:pt x="93957" y="214509"/>
                    <a:pt x="72042" y="214509"/>
                  </a:cubicBezTo>
                  <a:moveTo>
                    <a:pt x="111722" y="174829"/>
                  </a:moveTo>
                  <a:lnTo>
                    <a:pt x="72042" y="174829"/>
                  </a:lnTo>
                  <a:moveTo>
                    <a:pt x="206954" y="55789"/>
                  </a:moveTo>
                  <a:cubicBezTo>
                    <a:pt x="206967" y="69459"/>
                    <a:pt x="201091" y="82472"/>
                    <a:pt x="190828" y="91501"/>
                  </a:cubicBezTo>
                  <a:moveTo>
                    <a:pt x="127848" y="91501"/>
                  </a:moveTo>
                  <a:cubicBezTo>
                    <a:pt x="117582" y="82474"/>
                    <a:pt x="111705" y="69460"/>
                    <a:pt x="111722" y="55789"/>
                  </a:cubicBezTo>
                </a:path>
              </a:pathLst>
            </a:custGeom>
            <a:noFill/>
            <a:ln w="38100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 sz="280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4576ECE-5037-CDF2-D467-8908522B9F3D}"/>
              </a:ext>
            </a:extLst>
          </p:cNvPr>
          <p:cNvSpPr txBox="1"/>
          <p:nvPr/>
        </p:nvSpPr>
        <p:spPr>
          <a:xfrm>
            <a:off x="485360" y="216091"/>
            <a:ext cx="117066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Development Timeline: From Dummy to Deployment</a:t>
            </a:r>
          </a:p>
        </p:txBody>
      </p:sp>
    </p:spTree>
    <p:extLst>
      <p:ext uri="{BB962C8B-B14F-4D97-AF65-F5344CB8AC3E}">
        <p14:creationId xmlns:p14="http://schemas.microsoft.com/office/powerpoint/2010/main" val="22335400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2E239F2E-4E23-3556-9051-AA2B8872B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82" y="329007"/>
            <a:ext cx="2210464" cy="2473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B3F90A50-068D-57F0-89DA-83FA11EA8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58000"/>
            <a:ext cx="12192000" cy="2763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ITKGP Foundation">
            <a:extLst>
              <a:ext uri="{FF2B5EF4-FFF2-40B4-BE49-F238E27FC236}">
                <a16:creationId xmlns:a16="http://schemas.microsoft.com/office/drawing/2014/main" id="{EB6496EF-DA58-2CC3-1E6D-B12E4EF60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4491" y="280613"/>
            <a:ext cx="3842304" cy="2541532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3F43EC5-132A-6DB3-F695-C53035495F9B}"/>
              </a:ext>
            </a:extLst>
          </p:cNvPr>
          <p:cNvSpPr/>
          <p:nvPr/>
        </p:nvSpPr>
        <p:spPr>
          <a:xfrm>
            <a:off x="2966708" y="596455"/>
            <a:ext cx="4777270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Internship </a:t>
            </a:r>
          </a:p>
          <a:p>
            <a:pPr algn="ctr"/>
            <a:r>
              <a:rPr lang="en-US" sz="6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Presentation</a:t>
            </a:r>
            <a:endParaRPr lang="en-IN" sz="6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7544782-6F1F-0ABF-CFB9-233C25431230}"/>
              </a:ext>
            </a:extLst>
          </p:cNvPr>
          <p:cNvCxnSpPr/>
          <p:nvPr/>
        </p:nvCxnSpPr>
        <p:spPr>
          <a:xfrm>
            <a:off x="5800825" y="3388091"/>
            <a:ext cx="0" cy="3108960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82606D0-6102-BA77-6CCC-CC75BAA25605}"/>
              </a:ext>
            </a:extLst>
          </p:cNvPr>
          <p:cNvSpPr txBox="1"/>
          <p:nvPr/>
        </p:nvSpPr>
        <p:spPr>
          <a:xfrm>
            <a:off x="7962530" y="2755230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Department of CSE, IIT Kharagpur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DA1A7D-3D80-1AFE-8B64-2E9542D40635}"/>
              </a:ext>
            </a:extLst>
          </p:cNvPr>
          <p:cNvSpPr txBox="1"/>
          <p:nvPr/>
        </p:nvSpPr>
        <p:spPr>
          <a:xfrm>
            <a:off x="311356" y="3330341"/>
            <a:ext cx="5540544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800" b="1" i="0" dirty="0">
                <a:effectLst/>
                <a:latin typeface="fkGroteskNeue"/>
              </a:rPr>
              <a:t>Name:</a:t>
            </a:r>
            <a:r>
              <a:rPr lang="en-IN" sz="2800" b="0" i="0" dirty="0">
                <a:effectLst/>
                <a:latin typeface="fkGroteskNeue"/>
              </a:rPr>
              <a:t> Satyam Rahangdale</a:t>
            </a:r>
          </a:p>
          <a:p>
            <a:pPr>
              <a:lnSpc>
                <a:spcPct val="150000"/>
              </a:lnSpc>
            </a:pPr>
            <a:r>
              <a:rPr lang="en-IN" sz="2800" b="1" dirty="0">
                <a:latin typeface="fkGroteskNeue"/>
              </a:rPr>
              <a:t>Roll Number:</a:t>
            </a:r>
            <a:r>
              <a:rPr lang="en-IN" sz="2800" dirty="0">
                <a:latin typeface="fkGroteskNeue"/>
              </a:rPr>
              <a:t> 22CH10062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fkGroteskNeue"/>
              </a:rPr>
              <a:t>Department:</a:t>
            </a:r>
            <a:r>
              <a:rPr lang="en-US" sz="2800" dirty="0">
                <a:latin typeface="fkGroteskNeue"/>
              </a:rPr>
              <a:t> Chemical Engineering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fkGroteskNeue"/>
              </a:rPr>
              <a:t>Internship Role:</a:t>
            </a:r>
            <a:r>
              <a:rPr lang="en-US" sz="2800" dirty="0">
                <a:latin typeface="fkGroteskNeue"/>
              </a:rPr>
              <a:t> Full Stack Developer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fkGroteskNeue"/>
              </a:rPr>
              <a:t>Internship Title: </a:t>
            </a:r>
            <a:r>
              <a:rPr lang="en-US" sz="2800" dirty="0">
                <a:latin typeface="fkGroteskNeue"/>
              </a:rPr>
              <a:t>ASR-</a:t>
            </a:r>
            <a:r>
              <a:rPr lang="en-US" sz="2800" dirty="0" err="1">
                <a:latin typeface="fkGroteskNeue"/>
              </a:rPr>
              <a:t>FairBench</a:t>
            </a:r>
            <a:endParaRPr lang="en-US" sz="2800" dirty="0">
              <a:latin typeface="fkGroteskNeue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85770B-0890-2325-F129-719B13B8A41A}"/>
              </a:ext>
            </a:extLst>
          </p:cNvPr>
          <p:cNvSpPr txBox="1"/>
          <p:nvPr/>
        </p:nvSpPr>
        <p:spPr>
          <a:xfrm>
            <a:off x="5851900" y="3250469"/>
            <a:ext cx="6247051" cy="3257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fkGroteskNeue"/>
              </a:rPr>
              <a:t>Organization:</a:t>
            </a:r>
            <a:r>
              <a:rPr lang="en-US" sz="2800" b="1" dirty="0">
                <a:latin typeface="fkGroteskNeue"/>
              </a:rPr>
              <a:t> </a:t>
            </a:r>
            <a:r>
              <a:rPr lang="en-US" sz="2400" dirty="0">
                <a:latin typeface="fkGroteskNeue"/>
              </a:rPr>
              <a:t>Department of CSE, IIT Kharagpur</a:t>
            </a:r>
            <a:endParaRPr lang="en-IN" sz="2400" b="1" i="0" dirty="0">
              <a:effectLst/>
              <a:latin typeface="fkGroteskNeue"/>
            </a:endParaRPr>
          </a:p>
          <a:p>
            <a:pPr algn="l">
              <a:lnSpc>
                <a:spcPct val="150000"/>
              </a:lnSpc>
            </a:pPr>
            <a:r>
              <a:rPr lang="en-IN" sz="2800" b="1" i="0" dirty="0">
                <a:effectLst/>
                <a:latin typeface="fkGroteskNeue"/>
              </a:rPr>
              <a:t>Supervisor:</a:t>
            </a:r>
            <a:r>
              <a:rPr lang="en-IN" sz="2800" b="0" i="0" dirty="0">
                <a:effectLst/>
                <a:latin typeface="fkGroteskNeue"/>
              </a:rPr>
              <a:t> Prof. Animesh Mukherjee</a:t>
            </a:r>
          </a:p>
          <a:p>
            <a:pPr>
              <a:lnSpc>
                <a:spcPct val="150000"/>
              </a:lnSpc>
            </a:pPr>
            <a:r>
              <a:rPr lang="en-IN" sz="2800" b="1" dirty="0">
                <a:latin typeface="fkGroteskNeue"/>
              </a:rPr>
              <a:t>Date of Commencement: </a:t>
            </a:r>
            <a:r>
              <a:rPr lang="en-IN" sz="2800" i="0" dirty="0">
                <a:effectLst/>
                <a:latin typeface="fkGroteskNeue"/>
              </a:rPr>
              <a:t>May 3, 2025 </a:t>
            </a:r>
          </a:p>
          <a:p>
            <a:pPr>
              <a:lnSpc>
                <a:spcPct val="150000"/>
              </a:lnSpc>
            </a:pPr>
            <a:r>
              <a:rPr lang="en-US" sz="2800" b="1" dirty="0">
                <a:latin typeface="fkGroteskNeue"/>
              </a:rPr>
              <a:t>Date of Completion:</a:t>
            </a:r>
            <a:r>
              <a:rPr lang="en-US" sz="2800" dirty="0">
                <a:latin typeface="fkGroteskNeue"/>
              </a:rPr>
              <a:t> </a:t>
            </a:r>
            <a:r>
              <a:rPr lang="en-IN" sz="2800" i="0" dirty="0">
                <a:effectLst/>
                <a:latin typeface="fkGroteskNeue"/>
              </a:rPr>
              <a:t>June 28, 2025</a:t>
            </a:r>
          </a:p>
          <a:p>
            <a:pPr>
              <a:lnSpc>
                <a:spcPct val="150000"/>
              </a:lnSpc>
            </a:pPr>
            <a:r>
              <a:rPr lang="en-IN" sz="2800" b="1" dirty="0">
                <a:latin typeface="fkGroteskNeue"/>
              </a:rPr>
              <a:t>Mode of Internship: </a:t>
            </a:r>
            <a:r>
              <a:rPr lang="en-IN" sz="2800" dirty="0">
                <a:latin typeface="fkGroteskNeue"/>
              </a:rPr>
              <a:t>Remote</a:t>
            </a:r>
            <a:endParaRPr lang="en-IN" sz="2800" i="0" dirty="0">
              <a:effectLst/>
              <a:latin typeface="fkGroteskNeue"/>
            </a:endParaRPr>
          </a:p>
        </p:txBody>
      </p:sp>
    </p:spTree>
    <p:extLst>
      <p:ext uri="{BB962C8B-B14F-4D97-AF65-F5344CB8AC3E}">
        <p14:creationId xmlns:p14="http://schemas.microsoft.com/office/powerpoint/2010/main" val="578291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FC635-2266-0924-B7B2-51266E584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A5FD2-41C7-8685-F500-D3812FA88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2323" y="113096"/>
            <a:ext cx="7045693" cy="791877"/>
          </a:xfrm>
          <a:noFill/>
        </p:spPr>
        <p:txBody>
          <a:bodyPr/>
          <a:lstStyle/>
          <a:p>
            <a:r>
              <a:rPr lang="en-US" sz="6000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ASR </a:t>
            </a:r>
            <a:r>
              <a:rPr lang="en-US" sz="6000" b="1" u="sng" cap="non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FairBench</a:t>
            </a:r>
            <a:endParaRPr lang="en-US" sz="6000" b="1" u="sng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Picture Placeholder 6">
            <a:hlinkClick r:id="rId2"/>
            <a:extLst>
              <a:ext uri="{FF2B5EF4-FFF2-40B4-BE49-F238E27FC236}">
                <a16:creationId xmlns:a16="http://schemas.microsoft.com/office/drawing/2014/main" id="{A9CD8413-5403-0FD5-DE9E-7EC11423EE9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95" b="495"/>
          <a:stretch>
            <a:fillRect/>
          </a:stretch>
        </p:blipFill>
        <p:spPr>
          <a:xfrm>
            <a:off x="122722" y="1944301"/>
            <a:ext cx="3200400" cy="32004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C3D3FDC-C327-6FFA-7DC4-5A176B8E6E98}"/>
              </a:ext>
            </a:extLst>
          </p:cNvPr>
          <p:cNvSpPr txBox="1"/>
          <p:nvPr/>
        </p:nvSpPr>
        <p:spPr>
          <a:xfrm>
            <a:off x="1722922" y="986495"/>
            <a:ext cx="10517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Measuring and Benchmarking Equity Across Speech Recognition Systems</a:t>
            </a:r>
            <a:endParaRPr lang="en-IN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DDDF65-75A8-1575-2F52-5B5EC27B227E}"/>
              </a:ext>
            </a:extLst>
          </p:cNvPr>
          <p:cNvSpPr txBox="1"/>
          <p:nvPr/>
        </p:nvSpPr>
        <p:spPr>
          <a:xfrm>
            <a:off x="1429897" y="7337339"/>
            <a:ext cx="10368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u="sng" dirty="0"/>
              <a:t>Public Url</a:t>
            </a:r>
            <a:r>
              <a:rPr lang="en-IN" sz="2400" dirty="0"/>
              <a:t>: https://huggingface.co/spaces/satyamr196/ASR-FairBench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333F84-367C-54F1-92D5-F5D7177D91B4}"/>
              </a:ext>
            </a:extLst>
          </p:cNvPr>
          <p:cNvSpPr txBox="1"/>
          <p:nvPr/>
        </p:nvSpPr>
        <p:spPr>
          <a:xfrm>
            <a:off x="3236494" y="1580482"/>
            <a:ext cx="8832784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/>
              <a:t>Co-developed ASR-</a:t>
            </a:r>
            <a:r>
              <a:rPr lang="en-US" sz="2200" dirty="0" err="1"/>
              <a:t>FairBench</a:t>
            </a:r>
            <a:r>
              <a:rPr lang="en-US" sz="2200" dirty="0"/>
              <a:t>, a real-time benchmarking platform evaluating fairness and accuracy in Automatic Speech Recognition models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/>
              <a:t> Proposed a novel metric —Fairness-Adjusted ASR Score (FAAS) —combining WER and statistical fairness across demographic groups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/>
              <a:t>ASR-</a:t>
            </a:r>
            <a:r>
              <a:rPr lang="en-US" sz="2200" dirty="0" err="1"/>
              <a:t>FairBench</a:t>
            </a:r>
            <a:r>
              <a:rPr lang="en-US" sz="2200" dirty="0"/>
              <a:t> features interactive visualizations (box plots, histograms) and a real-time leaderboard for seamless comparison of Automatic Speech Recognition models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/>
              <a:t>Optimized the pipeline to evaluate results within 30 minutes on high-end GPUs, enabling rapid feedback for researchers and developers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/>
              <a:t>Hosted on Hugging Face with React frontend and Flask backend served via Docker, offering users web interface to benchmark ASR models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3192770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hlinkClick r:id="rId3"/>
            <a:extLst>
              <a:ext uri="{FF2B5EF4-FFF2-40B4-BE49-F238E27FC236}">
                <a16:creationId xmlns:a16="http://schemas.microsoft.com/office/drawing/2014/main" id="{538EFB4E-C2F0-72DD-8BD7-1BF01447F59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t="495" b="495"/>
          <a:stretch>
            <a:fillRect/>
          </a:stretch>
        </p:blipFill>
        <p:spPr>
          <a:xfrm>
            <a:off x="122722" y="1944301"/>
            <a:ext cx="3200400" cy="3200400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71AB82F-F4F3-7200-AE6E-F9A0AED6CA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9837DCE-B0DA-388F-4F0B-07AF4A6537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5360" y="228241"/>
            <a:ext cx="10241280" cy="801303"/>
          </a:xfrm>
        </p:spPr>
        <p:txBody>
          <a:bodyPr/>
          <a:lstStyle/>
          <a:p>
            <a:r>
              <a:rPr lang="en-IN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Motivation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B21E12-0DDE-470B-E716-0AEB4F212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6846" y="1100319"/>
            <a:ext cx="5441727" cy="34088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1CD35C-C3FD-6E5A-F4DE-932D5733B58A}"/>
              </a:ext>
            </a:extLst>
          </p:cNvPr>
          <p:cNvSpPr txBox="1"/>
          <p:nvPr/>
        </p:nvSpPr>
        <p:spPr>
          <a:xfrm>
            <a:off x="219184" y="1062935"/>
            <a:ext cx="7153594" cy="3591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dirty="0"/>
              <a:t>Transcripts make videos </a:t>
            </a:r>
            <a:r>
              <a:rPr lang="en-US" sz="2200" b="1" dirty="0"/>
              <a:t>accessible</a:t>
            </a:r>
            <a:r>
              <a:rPr lang="en-US" sz="2200" dirty="0"/>
              <a:t> and </a:t>
            </a:r>
            <a:r>
              <a:rPr lang="en-US" sz="2200" b="1" dirty="0"/>
              <a:t>comprehensible</a:t>
            </a:r>
            <a:r>
              <a:rPr lang="en-US" sz="2200" dirty="0"/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b="1" dirty="0"/>
              <a:t>Fair</a:t>
            </a:r>
            <a:r>
              <a:rPr lang="en-US" sz="2200" dirty="0"/>
              <a:t> and </a:t>
            </a:r>
            <a:r>
              <a:rPr lang="en-US" sz="2200" b="1" dirty="0"/>
              <a:t>inclusive</a:t>
            </a:r>
            <a:r>
              <a:rPr lang="en-US" sz="2200" dirty="0"/>
              <a:t> </a:t>
            </a:r>
            <a:r>
              <a:rPr lang="en-US" sz="2200" b="1" dirty="0"/>
              <a:t>ASR</a:t>
            </a:r>
            <a:r>
              <a:rPr lang="en-US" sz="2200" dirty="0"/>
              <a:t>s ensures equal participation and understanding for all.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dirty="0"/>
              <a:t>Limitations of traditional benchmarks focused solely on aggregate accuracy (WER).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dirty="0"/>
              <a:t>Need for a </a:t>
            </a:r>
            <a:r>
              <a:rPr lang="en-US" sz="2200" b="1" dirty="0"/>
              <a:t>fairness-aware evaluation</a:t>
            </a:r>
            <a:r>
              <a:rPr lang="en-US" sz="2200" dirty="0"/>
              <a:t> framework.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3A0621-B962-F264-B01B-89DDAC70838D}"/>
              </a:ext>
            </a:extLst>
          </p:cNvPr>
          <p:cNvSpPr txBox="1"/>
          <p:nvPr/>
        </p:nvSpPr>
        <p:spPr>
          <a:xfrm>
            <a:off x="219184" y="4653983"/>
            <a:ext cx="11845816" cy="2067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dirty="0"/>
              <a:t>Choosing an ASR model that is both accurate and fair is critical for real-world applications like voice assistants, messenger apps, chatbots, and transcription systems.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dirty="0"/>
              <a:t>We developed </a:t>
            </a:r>
            <a:r>
              <a:rPr lang="en-US" sz="2200" b="1" u="sng" dirty="0"/>
              <a:t>ASR </a:t>
            </a:r>
            <a:r>
              <a:rPr lang="en-US" sz="2200" b="1" u="sng" dirty="0" err="1"/>
              <a:t>FairBench</a:t>
            </a:r>
            <a:r>
              <a:rPr lang="en-US" sz="2200" dirty="0"/>
              <a:t>, an open benchmarking platform dedicated to evaluating Automatic Speech Recognition (ASR) models based on both accuracy and fairness.</a:t>
            </a:r>
          </a:p>
        </p:txBody>
      </p:sp>
    </p:spTree>
    <p:extLst>
      <p:ext uri="{BB962C8B-B14F-4D97-AF65-F5344CB8AC3E}">
        <p14:creationId xmlns:p14="http://schemas.microsoft.com/office/powerpoint/2010/main" val="1063120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2DA8FD4-BE57-BACA-803D-14DC7B50C6CF}"/>
              </a:ext>
            </a:extLst>
          </p:cNvPr>
          <p:cNvSpPr txBox="1">
            <a:spLocks/>
          </p:cNvSpPr>
          <p:nvPr/>
        </p:nvSpPr>
        <p:spPr>
          <a:xfrm>
            <a:off x="499621" y="253232"/>
            <a:ext cx="11356156" cy="62346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spc="300" baseline="0">
                <a:solidFill>
                  <a:schemeClr val="tx1"/>
                </a:solidFill>
                <a:latin typeface="+mj-lt"/>
                <a:ea typeface="+mj-ea"/>
                <a:cs typeface="Posterama" panose="020B0504020200020000" pitchFamily="34" charset="0"/>
              </a:defRPr>
            </a:lvl1pPr>
          </a:lstStyle>
          <a:p>
            <a:r>
              <a:rPr lang="en-IN" sz="4400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Technical Stack And Tools</a:t>
            </a:r>
            <a:endParaRPr lang="en-US" sz="4400" u="sng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C86869-2A47-5DE3-5B69-701B7F9FCC73}"/>
              </a:ext>
            </a:extLst>
          </p:cNvPr>
          <p:cNvSpPr txBox="1"/>
          <p:nvPr/>
        </p:nvSpPr>
        <p:spPr>
          <a:xfrm>
            <a:off x="298003" y="954158"/>
            <a:ext cx="588546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u="sng" dirty="0"/>
              <a:t>Frontend Technologies</a:t>
            </a:r>
            <a:r>
              <a:rPr lang="en-IN" sz="2000" dirty="0"/>
              <a:t>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React.js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React Router(Routing in SPAs)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Plotly.js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Recharts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err="1"/>
              <a:t>PrimeReact</a:t>
            </a:r>
            <a:r>
              <a:rPr lang="en-IN" sz="2000" dirty="0"/>
              <a:t> (UI library)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React-KaTex(Math Typesetting for web)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Styled Components (CSS in JS)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Axios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err="1"/>
              <a:t>jsPDF</a:t>
            </a:r>
            <a:endParaRPr lang="en-IN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u="sng" dirty="0"/>
              <a:t>Backend Technologies</a:t>
            </a:r>
            <a:r>
              <a:rPr lang="en-IN" sz="2000" dirty="0"/>
              <a:t>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Python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Flask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err="1"/>
              <a:t>JiWER</a:t>
            </a:r>
            <a:endParaRPr lang="en-IN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err="1"/>
              <a:t>Numpy</a:t>
            </a:r>
            <a:r>
              <a:rPr lang="en-IN" sz="2000" dirty="0"/>
              <a:t> &amp; Pandas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err="1"/>
              <a:t>Mailjet</a:t>
            </a:r>
            <a:endParaRPr lang="en-IN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err="1"/>
              <a:t>Pydub</a:t>
            </a:r>
            <a:r>
              <a:rPr lang="en-IN" sz="2000" dirty="0"/>
              <a:t> &amp; </a:t>
            </a:r>
            <a:r>
              <a:rPr lang="en-IN" sz="2000" dirty="0" err="1"/>
              <a:t>PySoundFile</a:t>
            </a:r>
            <a:endParaRPr lang="en-IN" sz="20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9648CA2-64A7-D309-E049-CEDBB9C9992D}"/>
              </a:ext>
            </a:extLst>
          </p:cNvPr>
          <p:cNvCxnSpPr>
            <a:cxnSpLocks/>
          </p:cNvCxnSpPr>
          <p:nvPr/>
        </p:nvCxnSpPr>
        <p:spPr>
          <a:xfrm>
            <a:off x="6094020" y="1082212"/>
            <a:ext cx="0" cy="5278831"/>
          </a:xfrm>
          <a:prstGeom prst="line">
            <a:avLst/>
          </a:prstGeom>
          <a:ln w="28575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AED0309-51A4-C8C4-C41E-1F4B57EEEE79}"/>
              </a:ext>
            </a:extLst>
          </p:cNvPr>
          <p:cNvSpPr txBox="1"/>
          <p:nvPr/>
        </p:nvSpPr>
        <p:spPr>
          <a:xfrm>
            <a:off x="6143715" y="954158"/>
            <a:ext cx="5710526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u="sng" dirty="0"/>
              <a:t>Data Storage &amp; Management</a:t>
            </a:r>
            <a:r>
              <a:rPr lang="en-IN" sz="2000" dirty="0"/>
              <a:t>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Hugging Face Hub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Hugging Face API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u="sng" dirty="0"/>
              <a:t>Development Tools</a:t>
            </a:r>
            <a:r>
              <a:rPr lang="en-IN" sz="2000" dirty="0"/>
              <a:t>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Hugging Face Transformers(for inferencing)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Hugging Face Space(for deployment)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Git &amp; Git-LFS for version control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VS-Code IDE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/>
              <a:t>Docker</a:t>
            </a:r>
          </a:p>
        </p:txBody>
      </p:sp>
    </p:spTree>
    <p:extLst>
      <p:ext uri="{BB962C8B-B14F-4D97-AF65-F5344CB8AC3E}">
        <p14:creationId xmlns:p14="http://schemas.microsoft.com/office/powerpoint/2010/main" val="3460924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E2B46-BD07-4F2B-C3B0-A64672290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DA091D0-516C-7275-55FF-A6DA79F3A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4307" y="291955"/>
            <a:ext cx="6690020" cy="771167"/>
          </a:xfrm>
        </p:spPr>
        <p:txBody>
          <a:bodyPr/>
          <a:lstStyle/>
          <a:p>
            <a:r>
              <a:rPr lang="en-IN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Workflow overview</a:t>
            </a:r>
            <a:endParaRPr lang="en-US" b="1" u="sng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105106" y="1746547"/>
            <a:ext cx="5021514" cy="4793737"/>
            <a:chOff x="3452948" y="1698171"/>
            <a:chExt cx="4245428" cy="3713419"/>
          </a:xfrm>
        </p:grpSpPr>
        <p:sp>
          <p:nvSpPr>
            <p:cNvPr id="2" name="Rounded Rectangle 1"/>
            <p:cNvSpPr/>
            <p:nvPr/>
          </p:nvSpPr>
          <p:spPr>
            <a:xfrm>
              <a:off x="3452948" y="1698171"/>
              <a:ext cx="4245428" cy="3713419"/>
            </a:xfrm>
            <a:custGeom>
              <a:avLst/>
              <a:gdLst/>
              <a:ahLst/>
              <a:cxnLst/>
              <a:rect l="0" t="0" r="0" b="0"/>
              <a:pathLst>
                <a:path w="4245428" h="3713419">
                  <a:moveTo>
                    <a:pt x="4245428" y="0"/>
                  </a:moveTo>
                  <a:lnTo>
                    <a:pt x="3396342" y="509479"/>
                  </a:lnTo>
                  <a:lnTo>
                    <a:pt x="3396342" y="1018902"/>
                  </a:lnTo>
                  <a:lnTo>
                    <a:pt x="2547257" y="1528354"/>
                  </a:lnTo>
                  <a:lnTo>
                    <a:pt x="2547257" y="2037805"/>
                  </a:lnTo>
                  <a:lnTo>
                    <a:pt x="1698171" y="2547257"/>
                  </a:lnTo>
                  <a:lnTo>
                    <a:pt x="1698171" y="3056708"/>
                  </a:lnTo>
                  <a:lnTo>
                    <a:pt x="849085" y="3566160"/>
                  </a:lnTo>
                  <a:lnTo>
                    <a:pt x="0" y="3056708"/>
                  </a:lnTo>
                  <a:lnTo>
                    <a:pt x="0" y="3203968"/>
                  </a:lnTo>
                  <a:lnTo>
                    <a:pt x="849085" y="3713419"/>
                  </a:lnTo>
                  <a:lnTo>
                    <a:pt x="1811382" y="3133211"/>
                  </a:lnTo>
                  <a:lnTo>
                    <a:pt x="1811382" y="2622816"/>
                  </a:lnTo>
                  <a:lnTo>
                    <a:pt x="2660468" y="2113280"/>
                  </a:lnTo>
                  <a:lnTo>
                    <a:pt x="2660468" y="1603913"/>
                  </a:lnTo>
                  <a:lnTo>
                    <a:pt x="3509554" y="1094197"/>
                  </a:lnTo>
                  <a:lnTo>
                    <a:pt x="3509554" y="585038"/>
                  </a:lnTo>
                  <a:lnTo>
                    <a:pt x="4245428" y="143410"/>
                  </a:lnTo>
                  <a:lnTo>
                    <a:pt x="4245428" y="0"/>
                  </a:lnTo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5" name="Rounded Rectangle 2"/>
            <p:cNvSpPr/>
            <p:nvPr/>
          </p:nvSpPr>
          <p:spPr>
            <a:xfrm>
              <a:off x="6000205" y="1698171"/>
              <a:ext cx="849085" cy="1018902"/>
            </a:xfrm>
            <a:custGeom>
              <a:avLst/>
              <a:gdLst/>
              <a:ahLst/>
              <a:cxnLst/>
              <a:rect l="0" t="0" r="0" b="0"/>
              <a:pathLst>
                <a:path w="849085" h="1018902">
                  <a:moveTo>
                    <a:pt x="849085" y="509451"/>
                  </a:moveTo>
                  <a:lnTo>
                    <a:pt x="0" y="0"/>
                  </a:lnTo>
                  <a:lnTo>
                    <a:pt x="0" y="509451"/>
                  </a:lnTo>
                  <a:lnTo>
                    <a:pt x="849085" y="1018902"/>
                  </a:lnTo>
                  <a:lnTo>
                    <a:pt x="849085" y="509451"/>
                  </a:lnTo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ounded Rectangle 3"/>
            <p:cNvSpPr/>
            <p:nvPr/>
          </p:nvSpPr>
          <p:spPr>
            <a:xfrm>
              <a:off x="5151120" y="2717074"/>
              <a:ext cx="849085" cy="1018902"/>
            </a:xfrm>
            <a:custGeom>
              <a:avLst/>
              <a:gdLst/>
              <a:ahLst/>
              <a:cxnLst/>
              <a:rect l="0" t="0" r="0" b="0"/>
              <a:pathLst>
                <a:path w="849085" h="1018902">
                  <a:moveTo>
                    <a:pt x="849085" y="509451"/>
                  </a:moveTo>
                  <a:lnTo>
                    <a:pt x="0" y="0"/>
                  </a:lnTo>
                  <a:lnTo>
                    <a:pt x="0" y="509451"/>
                  </a:lnTo>
                  <a:lnTo>
                    <a:pt x="849085" y="1018902"/>
                  </a:lnTo>
                  <a:lnTo>
                    <a:pt x="849085" y="509451"/>
                  </a:lnTo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ounded Rectangle 4"/>
            <p:cNvSpPr/>
            <p:nvPr/>
          </p:nvSpPr>
          <p:spPr>
            <a:xfrm>
              <a:off x="4302034" y="3735977"/>
              <a:ext cx="849085" cy="1018902"/>
            </a:xfrm>
            <a:custGeom>
              <a:avLst/>
              <a:gdLst/>
              <a:ahLst/>
              <a:cxnLst/>
              <a:rect l="0" t="0" r="0" b="0"/>
              <a:pathLst>
                <a:path w="849085" h="1018902">
                  <a:moveTo>
                    <a:pt x="849085" y="509451"/>
                  </a:moveTo>
                  <a:lnTo>
                    <a:pt x="0" y="0"/>
                  </a:lnTo>
                  <a:lnTo>
                    <a:pt x="0" y="518885"/>
                  </a:lnTo>
                  <a:lnTo>
                    <a:pt x="849085" y="1018902"/>
                  </a:lnTo>
                  <a:lnTo>
                    <a:pt x="849085" y="509451"/>
                  </a:lnTo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105105" y="1746546"/>
            <a:ext cx="5021514" cy="4793736"/>
            <a:chOff x="3452947" y="1698171"/>
            <a:chExt cx="4245428" cy="3713418"/>
          </a:xfrm>
        </p:grpSpPr>
        <p:sp>
          <p:nvSpPr>
            <p:cNvPr id="9" name="Rounded Rectangle 6"/>
            <p:cNvSpPr/>
            <p:nvPr/>
          </p:nvSpPr>
          <p:spPr>
            <a:xfrm>
              <a:off x="3452947" y="1698171"/>
              <a:ext cx="4245428" cy="3713418"/>
            </a:xfrm>
            <a:custGeom>
              <a:avLst/>
              <a:gdLst/>
              <a:ahLst/>
              <a:cxnLst/>
              <a:rect l="0" t="0" r="0" b="0"/>
              <a:pathLst>
                <a:path w="4245428" h="3713418">
                  <a:moveTo>
                    <a:pt x="4245428" y="0"/>
                  </a:moveTo>
                  <a:lnTo>
                    <a:pt x="3396342" y="509478"/>
                  </a:lnTo>
                  <a:lnTo>
                    <a:pt x="3396342" y="1018902"/>
                  </a:lnTo>
                  <a:lnTo>
                    <a:pt x="2547257" y="1528354"/>
                  </a:lnTo>
                  <a:lnTo>
                    <a:pt x="2547257" y="2037805"/>
                  </a:lnTo>
                  <a:lnTo>
                    <a:pt x="1698171" y="2547257"/>
                  </a:lnTo>
                  <a:lnTo>
                    <a:pt x="1698171" y="3056708"/>
                  </a:lnTo>
                  <a:lnTo>
                    <a:pt x="849085" y="3566160"/>
                  </a:lnTo>
                  <a:lnTo>
                    <a:pt x="0" y="3056708"/>
                  </a:lnTo>
                  <a:lnTo>
                    <a:pt x="0" y="3203967"/>
                  </a:lnTo>
                  <a:lnTo>
                    <a:pt x="849085" y="3713418"/>
                  </a:lnTo>
                  <a:lnTo>
                    <a:pt x="1811382" y="3133210"/>
                  </a:lnTo>
                  <a:lnTo>
                    <a:pt x="1811382" y="2622816"/>
                  </a:lnTo>
                  <a:lnTo>
                    <a:pt x="2660468" y="2113280"/>
                  </a:lnTo>
                  <a:lnTo>
                    <a:pt x="2660468" y="1603913"/>
                  </a:lnTo>
                  <a:lnTo>
                    <a:pt x="3509554" y="1094202"/>
                  </a:lnTo>
                  <a:lnTo>
                    <a:pt x="3509554" y="585037"/>
                  </a:lnTo>
                  <a:lnTo>
                    <a:pt x="4245428" y="143412"/>
                  </a:lnTo>
                  <a:lnTo>
                    <a:pt x="4245428" y="0"/>
                  </a:lnTo>
                  <a:close/>
                </a:path>
              </a:pathLst>
            </a:custGeom>
            <a:noFill/>
            <a:ln w="14151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ed Rectangle 7"/>
            <p:cNvSpPr/>
            <p:nvPr/>
          </p:nvSpPr>
          <p:spPr>
            <a:xfrm>
              <a:off x="6000205" y="1698171"/>
              <a:ext cx="849085" cy="1018902"/>
            </a:xfrm>
            <a:custGeom>
              <a:avLst/>
              <a:gdLst/>
              <a:ahLst/>
              <a:cxnLst/>
              <a:rect l="0" t="0" r="0" b="0"/>
              <a:pathLst>
                <a:path w="849085" h="1018902">
                  <a:moveTo>
                    <a:pt x="849085" y="509451"/>
                  </a:moveTo>
                  <a:lnTo>
                    <a:pt x="0" y="0"/>
                  </a:lnTo>
                  <a:lnTo>
                    <a:pt x="0" y="509451"/>
                  </a:lnTo>
                  <a:lnTo>
                    <a:pt x="849085" y="1018902"/>
                  </a:lnTo>
                  <a:lnTo>
                    <a:pt x="849085" y="509451"/>
                  </a:lnTo>
                  <a:close/>
                </a:path>
              </a:pathLst>
            </a:custGeom>
            <a:noFill/>
            <a:ln w="14151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ounded Rectangle 8"/>
            <p:cNvSpPr/>
            <p:nvPr/>
          </p:nvSpPr>
          <p:spPr>
            <a:xfrm>
              <a:off x="5151120" y="2717074"/>
              <a:ext cx="849085" cy="1018902"/>
            </a:xfrm>
            <a:custGeom>
              <a:avLst/>
              <a:gdLst/>
              <a:ahLst/>
              <a:cxnLst/>
              <a:rect l="0" t="0" r="0" b="0"/>
              <a:pathLst>
                <a:path w="849085" h="1018902">
                  <a:moveTo>
                    <a:pt x="849085" y="509451"/>
                  </a:moveTo>
                  <a:lnTo>
                    <a:pt x="0" y="0"/>
                  </a:lnTo>
                  <a:lnTo>
                    <a:pt x="0" y="509451"/>
                  </a:lnTo>
                  <a:lnTo>
                    <a:pt x="849085" y="1018902"/>
                  </a:lnTo>
                  <a:lnTo>
                    <a:pt x="849085" y="509451"/>
                  </a:lnTo>
                  <a:close/>
                </a:path>
              </a:pathLst>
            </a:custGeom>
            <a:noFill/>
            <a:ln w="14151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ounded Rectangle 9"/>
            <p:cNvSpPr/>
            <p:nvPr/>
          </p:nvSpPr>
          <p:spPr>
            <a:xfrm>
              <a:off x="4302034" y="3735977"/>
              <a:ext cx="849085" cy="1018902"/>
            </a:xfrm>
            <a:custGeom>
              <a:avLst/>
              <a:gdLst/>
              <a:ahLst/>
              <a:cxnLst/>
              <a:rect l="0" t="0" r="0" b="0"/>
              <a:pathLst>
                <a:path w="849085" h="1018902">
                  <a:moveTo>
                    <a:pt x="849085" y="509451"/>
                  </a:moveTo>
                  <a:lnTo>
                    <a:pt x="0" y="0"/>
                  </a:lnTo>
                  <a:lnTo>
                    <a:pt x="0" y="518885"/>
                  </a:lnTo>
                  <a:lnTo>
                    <a:pt x="849085" y="1018902"/>
                  </a:lnTo>
                  <a:lnTo>
                    <a:pt x="849085" y="509451"/>
                  </a:lnTo>
                  <a:close/>
                </a:path>
              </a:pathLst>
            </a:custGeom>
            <a:noFill/>
            <a:ln w="14151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4" name="Rounded Rectangle 11"/>
          <p:cNvSpPr/>
          <p:nvPr/>
        </p:nvSpPr>
        <p:spPr>
          <a:xfrm>
            <a:off x="4105108" y="5034856"/>
            <a:ext cx="2008606" cy="1315324"/>
          </a:xfrm>
          <a:custGeom>
            <a:avLst/>
            <a:gdLst/>
            <a:ahLst/>
            <a:cxnLst/>
            <a:rect l="0" t="0" r="0" b="0"/>
            <a:pathLst>
              <a:path w="1698171" h="1018902">
                <a:moveTo>
                  <a:pt x="849085" y="0"/>
                </a:moveTo>
                <a:lnTo>
                  <a:pt x="0" y="509451"/>
                </a:lnTo>
                <a:lnTo>
                  <a:pt x="849085" y="1018902"/>
                </a:lnTo>
                <a:lnTo>
                  <a:pt x="1698171" y="509451"/>
                </a:lnTo>
                <a:lnTo>
                  <a:pt x="849085" y="0"/>
                </a:lnTo>
                <a:moveTo>
                  <a:pt x="179251" y="509451"/>
                </a:moveTo>
                <a:lnTo>
                  <a:pt x="849085" y="113211"/>
                </a:lnTo>
                <a:lnTo>
                  <a:pt x="1518920" y="509451"/>
                </a:lnTo>
                <a:lnTo>
                  <a:pt x="849085" y="905691"/>
                </a:lnTo>
                <a:lnTo>
                  <a:pt x="179251" y="509451"/>
                </a:lnTo>
              </a:path>
            </a:pathLst>
          </a:custGeom>
          <a:solidFill>
            <a:srgbClr val="4E88E7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2"/>
          <p:cNvSpPr/>
          <p:nvPr/>
        </p:nvSpPr>
        <p:spPr>
          <a:xfrm>
            <a:off x="4105108" y="5034856"/>
            <a:ext cx="2008606" cy="1315324"/>
          </a:xfrm>
          <a:custGeom>
            <a:avLst/>
            <a:gdLst/>
            <a:ahLst/>
            <a:cxnLst/>
            <a:rect l="0" t="0" r="0" b="0"/>
            <a:pathLst>
              <a:path w="1698171" h="1018902">
                <a:moveTo>
                  <a:pt x="849085" y="0"/>
                </a:moveTo>
                <a:lnTo>
                  <a:pt x="0" y="509451"/>
                </a:lnTo>
                <a:lnTo>
                  <a:pt x="849085" y="1018902"/>
                </a:lnTo>
                <a:lnTo>
                  <a:pt x="1698171" y="509451"/>
                </a:lnTo>
                <a:lnTo>
                  <a:pt x="849085" y="0"/>
                </a:lnTo>
                <a:close/>
                <a:moveTo>
                  <a:pt x="179251" y="509451"/>
                </a:moveTo>
                <a:lnTo>
                  <a:pt x="849085" y="113211"/>
                </a:lnTo>
                <a:lnTo>
                  <a:pt x="1518920" y="509451"/>
                </a:lnTo>
                <a:lnTo>
                  <a:pt x="849085" y="905691"/>
                </a:lnTo>
                <a:lnTo>
                  <a:pt x="179251" y="509451"/>
                </a:lnTo>
                <a:close/>
              </a:path>
            </a:pathLst>
          </a:custGeom>
          <a:noFill/>
          <a:ln w="14151">
            <a:solidFill>
              <a:srgbClr val="FFFFFF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3"/>
          <p:cNvSpPr/>
          <p:nvPr/>
        </p:nvSpPr>
        <p:spPr>
          <a:xfrm>
            <a:off x="5109411" y="3719531"/>
            <a:ext cx="2008606" cy="1315324"/>
          </a:xfrm>
          <a:custGeom>
            <a:avLst/>
            <a:gdLst/>
            <a:ahLst/>
            <a:cxnLst/>
            <a:rect l="0" t="0" r="0" b="0"/>
            <a:pathLst>
              <a:path w="1698171" h="1018902">
                <a:moveTo>
                  <a:pt x="849085" y="0"/>
                </a:moveTo>
                <a:lnTo>
                  <a:pt x="0" y="509451"/>
                </a:lnTo>
                <a:lnTo>
                  <a:pt x="849085" y="1018902"/>
                </a:lnTo>
                <a:lnTo>
                  <a:pt x="1698171" y="509451"/>
                </a:lnTo>
                <a:lnTo>
                  <a:pt x="849085" y="0"/>
                </a:lnTo>
                <a:moveTo>
                  <a:pt x="179251" y="509451"/>
                </a:moveTo>
                <a:lnTo>
                  <a:pt x="849085" y="113211"/>
                </a:lnTo>
                <a:lnTo>
                  <a:pt x="1518920" y="509451"/>
                </a:lnTo>
                <a:lnTo>
                  <a:pt x="849085" y="905691"/>
                </a:lnTo>
                <a:lnTo>
                  <a:pt x="179251" y="509451"/>
                </a:lnTo>
              </a:path>
            </a:pathLst>
          </a:custGeom>
          <a:solidFill>
            <a:srgbClr val="3CC583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4"/>
          <p:cNvSpPr/>
          <p:nvPr/>
        </p:nvSpPr>
        <p:spPr>
          <a:xfrm>
            <a:off x="5109411" y="3719531"/>
            <a:ext cx="2008606" cy="1315324"/>
          </a:xfrm>
          <a:custGeom>
            <a:avLst/>
            <a:gdLst/>
            <a:ahLst/>
            <a:cxnLst/>
            <a:rect l="0" t="0" r="0" b="0"/>
            <a:pathLst>
              <a:path w="1698171" h="1018902">
                <a:moveTo>
                  <a:pt x="849085" y="0"/>
                </a:moveTo>
                <a:lnTo>
                  <a:pt x="0" y="509451"/>
                </a:lnTo>
                <a:lnTo>
                  <a:pt x="849085" y="1018902"/>
                </a:lnTo>
                <a:lnTo>
                  <a:pt x="1698171" y="509451"/>
                </a:lnTo>
                <a:lnTo>
                  <a:pt x="849085" y="0"/>
                </a:lnTo>
                <a:close/>
                <a:moveTo>
                  <a:pt x="179251" y="509451"/>
                </a:moveTo>
                <a:lnTo>
                  <a:pt x="849085" y="113211"/>
                </a:lnTo>
                <a:lnTo>
                  <a:pt x="1518920" y="509451"/>
                </a:lnTo>
                <a:lnTo>
                  <a:pt x="849085" y="905691"/>
                </a:lnTo>
                <a:lnTo>
                  <a:pt x="179251" y="509451"/>
                </a:lnTo>
                <a:close/>
              </a:path>
            </a:pathLst>
          </a:custGeom>
          <a:noFill/>
          <a:ln w="14151">
            <a:solidFill>
              <a:srgbClr val="FFFFFF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5"/>
          <p:cNvSpPr/>
          <p:nvPr/>
        </p:nvSpPr>
        <p:spPr>
          <a:xfrm>
            <a:off x="6113714" y="2404208"/>
            <a:ext cx="2008606" cy="1315324"/>
          </a:xfrm>
          <a:custGeom>
            <a:avLst/>
            <a:gdLst/>
            <a:ahLst/>
            <a:cxnLst/>
            <a:rect l="0" t="0" r="0" b="0"/>
            <a:pathLst>
              <a:path w="1698171" h="1018902">
                <a:moveTo>
                  <a:pt x="849085" y="0"/>
                </a:moveTo>
                <a:lnTo>
                  <a:pt x="0" y="509451"/>
                </a:lnTo>
                <a:lnTo>
                  <a:pt x="849085" y="1018902"/>
                </a:lnTo>
                <a:lnTo>
                  <a:pt x="1698171" y="509451"/>
                </a:lnTo>
                <a:lnTo>
                  <a:pt x="849085" y="0"/>
                </a:lnTo>
                <a:moveTo>
                  <a:pt x="179251" y="509451"/>
                </a:moveTo>
                <a:lnTo>
                  <a:pt x="849085" y="113211"/>
                </a:lnTo>
                <a:lnTo>
                  <a:pt x="1518920" y="509451"/>
                </a:lnTo>
                <a:lnTo>
                  <a:pt x="849085" y="905691"/>
                </a:lnTo>
                <a:lnTo>
                  <a:pt x="179251" y="509451"/>
                </a:lnTo>
              </a:path>
            </a:pathLst>
          </a:custGeom>
          <a:solidFill>
            <a:srgbClr val="92BD39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6"/>
          <p:cNvSpPr/>
          <p:nvPr/>
        </p:nvSpPr>
        <p:spPr>
          <a:xfrm>
            <a:off x="6113714" y="2404208"/>
            <a:ext cx="2008606" cy="1315324"/>
          </a:xfrm>
          <a:custGeom>
            <a:avLst/>
            <a:gdLst/>
            <a:ahLst/>
            <a:cxnLst/>
            <a:rect l="0" t="0" r="0" b="0"/>
            <a:pathLst>
              <a:path w="1698171" h="1018902">
                <a:moveTo>
                  <a:pt x="849085" y="0"/>
                </a:moveTo>
                <a:lnTo>
                  <a:pt x="0" y="509451"/>
                </a:lnTo>
                <a:lnTo>
                  <a:pt x="849085" y="1018902"/>
                </a:lnTo>
                <a:lnTo>
                  <a:pt x="1698171" y="509451"/>
                </a:lnTo>
                <a:lnTo>
                  <a:pt x="849085" y="0"/>
                </a:lnTo>
                <a:close/>
                <a:moveTo>
                  <a:pt x="179251" y="509451"/>
                </a:moveTo>
                <a:lnTo>
                  <a:pt x="849085" y="113211"/>
                </a:lnTo>
                <a:lnTo>
                  <a:pt x="1518920" y="509451"/>
                </a:lnTo>
                <a:lnTo>
                  <a:pt x="849085" y="905691"/>
                </a:lnTo>
                <a:lnTo>
                  <a:pt x="179251" y="509451"/>
                </a:lnTo>
                <a:close/>
              </a:path>
            </a:pathLst>
          </a:custGeom>
          <a:noFill/>
          <a:ln w="14151">
            <a:solidFill>
              <a:srgbClr val="FFFFFF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7"/>
          <p:cNvSpPr/>
          <p:nvPr/>
        </p:nvSpPr>
        <p:spPr>
          <a:xfrm>
            <a:off x="7118016" y="1088884"/>
            <a:ext cx="2008606" cy="1315324"/>
          </a:xfrm>
          <a:custGeom>
            <a:avLst/>
            <a:gdLst/>
            <a:ahLst/>
            <a:cxnLst/>
            <a:rect l="0" t="0" r="0" b="0"/>
            <a:pathLst>
              <a:path w="1698171" h="1018902">
                <a:moveTo>
                  <a:pt x="849085" y="0"/>
                </a:moveTo>
                <a:lnTo>
                  <a:pt x="0" y="509451"/>
                </a:lnTo>
                <a:lnTo>
                  <a:pt x="849085" y="1018902"/>
                </a:lnTo>
                <a:lnTo>
                  <a:pt x="1698171" y="509451"/>
                </a:lnTo>
                <a:lnTo>
                  <a:pt x="849085" y="0"/>
                </a:lnTo>
                <a:moveTo>
                  <a:pt x="179251" y="509451"/>
                </a:moveTo>
                <a:lnTo>
                  <a:pt x="849085" y="113211"/>
                </a:lnTo>
                <a:lnTo>
                  <a:pt x="1518920" y="509451"/>
                </a:lnTo>
                <a:lnTo>
                  <a:pt x="849085" y="905691"/>
                </a:lnTo>
                <a:lnTo>
                  <a:pt x="179251" y="509451"/>
                </a:lnTo>
              </a:path>
            </a:pathLst>
          </a:custGeom>
          <a:solidFill>
            <a:srgbClr val="1EABDA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18"/>
          <p:cNvSpPr/>
          <p:nvPr/>
        </p:nvSpPr>
        <p:spPr>
          <a:xfrm>
            <a:off x="7118016" y="1088884"/>
            <a:ext cx="2008606" cy="1315324"/>
          </a:xfrm>
          <a:custGeom>
            <a:avLst/>
            <a:gdLst/>
            <a:ahLst/>
            <a:cxnLst/>
            <a:rect l="0" t="0" r="0" b="0"/>
            <a:pathLst>
              <a:path w="1698171" h="1018902">
                <a:moveTo>
                  <a:pt x="849085" y="0"/>
                </a:moveTo>
                <a:lnTo>
                  <a:pt x="0" y="509451"/>
                </a:lnTo>
                <a:lnTo>
                  <a:pt x="849085" y="1018902"/>
                </a:lnTo>
                <a:lnTo>
                  <a:pt x="1698171" y="509451"/>
                </a:lnTo>
                <a:lnTo>
                  <a:pt x="849085" y="0"/>
                </a:lnTo>
                <a:close/>
                <a:moveTo>
                  <a:pt x="179251" y="509451"/>
                </a:moveTo>
                <a:lnTo>
                  <a:pt x="849085" y="113211"/>
                </a:lnTo>
                <a:lnTo>
                  <a:pt x="1518920" y="509451"/>
                </a:lnTo>
                <a:lnTo>
                  <a:pt x="849085" y="905691"/>
                </a:lnTo>
                <a:lnTo>
                  <a:pt x="179251" y="509451"/>
                </a:lnTo>
                <a:close/>
              </a:path>
            </a:pathLst>
          </a:custGeom>
          <a:noFill/>
          <a:ln w="14151">
            <a:solidFill>
              <a:srgbClr val="FFFFFF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Rounded Rectangle 22"/>
          <p:cNvSpPr/>
          <p:nvPr/>
        </p:nvSpPr>
        <p:spPr>
          <a:xfrm>
            <a:off x="3042731" y="2623430"/>
            <a:ext cx="66953" cy="876882"/>
          </a:xfrm>
          <a:custGeom>
            <a:avLst/>
            <a:gdLst/>
            <a:ahLst/>
            <a:cxnLst/>
            <a:rect l="0" t="0" r="0" b="0"/>
            <a:pathLst>
              <a:path w="56605" h="679268">
                <a:moveTo>
                  <a:pt x="0" y="0"/>
                </a:moveTo>
                <a:lnTo>
                  <a:pt x="56605" y="0"/>
                </a:lnTo>
                <a:lnTo>
                  <a:pt x="56605" y="679268"/>
                </a:lnTo>
                <a:lnTo>
                  <a:pt x="0" y="679268"/>
                </a:lnTo>
                <a:close/>
              </a:path>
            </a:pathLst>
          </a:custGeom>
          <a:noFill/>
          <a:ln w="14151">
            <a:solidFill>
              <a:srgbClr val="FFFFFF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ounded Rectangle 27"/>
          <p:cNvSpPr/>
          <p:nvPr/>
        </p:nvSpPr>
        <p:spPr>
          <a:xfrm>
            <a:off x="7854506" y="1454253"/>
            <a:ext cx="535627" cy="585076"/>
          </a:xfrm>
          <a:custGeom>
            <a:avLst/>
            <a:gdLst/>
            <a:ahLst/>
            <a:cxnLst/>
            <a:rect l="0" t="0" r="0" b="0"/>
            <a:pathLst>
              <a:path w="452845" h="453223">
                <a:moveTo>
                  <a:pt x="270764" y="390202"/>
                </a:moveTo>
                <a:cubicBezTo>
                  <a:pt x="269103" y="388230"/>
                  <a:pt x="266726" y="387013"/>
                  <a:pt x="264160" y="386805"/>
                </a:cubicBezTo>
                <a:lnTo>
                  <a:pt x="188685" y="386805"/>
                </a:lnTo>
                <a:cubicBezTo>
                  <a:pt x="185930" y="386900"/>
                  <a:pt x="183336" y="388126"/>
                  <a:pt x="181515" y="390202"/>
                </a:cubicBezTo>
                <a:lnTo>
                  <a:pt x="141891" y="437939"/>
                </a:lnTo>
                <a:cubicBezTo>
                  <a:pt x="140014" y="440939"/>
                  <a:pt x="140014" y="444751"/>
                  <a:pt x="141891" y="447751"/>
                </a:cubicBezTo>
                <a:cubicBezTo>
                  <a:pt x="143542" y="451185"/>
                  <a:pt x="147155" y="453223"/>
                  <a:pt x="150948" y="452845"/>
                </a:cubicBezTo>
                <a:lnTo>
                  <a:pt x="301897" y="452845"/>
                </a:lnTo>
                <a:cubicBezTo>
                  <a:pt x="305378" y="452732"/>
                  <a:pt x="308529" y="450751"/>
                  <a:pt x="310133" y="447656"/>
                </a:cubicBezTo>
                <a:cubicBezTo>
                  <a:pt x="311737" y="444571"/>
                  <a:pt x="311548" y="440854"/>
                  <a:pt x="309633" y="437939"/>
                </a:cubicBezTo>
                <a:lnTo>
                  <a:pt x="270764" y="390202"/>
                </a:lnTo>
                <a:moveTo>
                  <a:pt x="424542" y="0"/>
                </a:moveTo>
                <a:lnTo>
                  <a:pt x="28302" y="0"/>
                </a:lnTo>
                <a:cubicBezTo>
                  <a:pt x="12670" y="0"/>
                  <a:pt x="0" y="12670"/>
                  <a:pt x="0" y="28302"/>
                </a:cubicBezTo>
                <a:lnTo>
                  <a:pt x="0" y="330200"/>
                </a:lnTo>
                <a:cubicBezTo>
                  <a:pt x="0" y="345832"/>
                  <a:pt x="12670" y="358502"/>
                  <a:pt x="28302" y="358502"/>
                </a:cubicBezTo>
                <a:lnTo>
                  <a:pt x="424542" y="358502"/>
                </a:lnTo>
                <a:cubicBezTo>
                  <a:pt x="440175" y="358502"/>
                  <a:pt x="452845" y="345832"/>
                  <a:pt x="452845" y="330200"/>
                </a:cubicBezTo>
                <a:lnTo>
                  <a:pt x="452845" y="28302"/>
                </a:lnTo>
                <a:cubicBezTo>
                  <a:pt x="452845" y="12670"/>
                  <a:pt x="440175" y="0"/>
                  <a:pt x="424542" y="0"/>
                </a:cubicBezTo>
                <a:moveTo>
                  <a:pt x="415108" y="273594"/>
                </a:moveTo>
                <a:cubicBezTo>
                  <a:pt x="415108" y="278802"/>
                  <a:pt x="410882" y="283028"/>
                  <a:pt x="405674" y="283028"/>
                </a:cubicBezTo>
                <a:lnTo>
                  <a:pt x="47171" y="283028"/>
                </a:lnTo>
                <a:cubicBezTo>
                  <a:pt x="41963" y="283028"/>
                  <a:pt x="37737" y="278802"/>
                  <a:pt x="37737" y="273594"/>
                </a:cubicBezTo>
                <a:lnTo>
                  <a:pt x="37737" y="47171"/>
                </a:lnTo>
                <a:cubicBezTo>
                  <a:pt x="37737" y="41963"/>
                  <a:pt x="41963" y="37737"/>
                  <a:pt x="47171" y="37737"/>
                </a:cubicBezTo>
                <a:lnTo>
                  <a:pt x="405674" y="37737"/>
                </a:lnTo>
                <a:cubicBezTo>
                  <a:pt x="410882" y="37737"/>
                  <a:pt x="415108" y="41963"/>
                  <a:pt x="415108" y="47171"/>
                </a:cubicBezTo>
                <a:lnTo>
                  <a:pt x="415108" y="273594"/>
                </a:lnTo>
                <a:moveTo>
                  <a:pt x="188685" y="196987"/>
                </a:moveTo>
                <a:cubicBezTo>
                  <a:pt x="189412" y="196318"/>
                  <a:pt x="190044" y="195563"/>
                  <a:pt x="190572" y="194723"/>
                </a:cubicBezTo>
                <a:lnTo>
                  <a:pt x="241329" y="124343"/>
                </a:lnTo>
                <a:cubicBezTo>
                  <a:pt x="244291" y="120296"/>
                  <a:pt x="245517" y="115230"/>
                  <a:pt x="244744" y="110277"/>
                </a:cubicBezTo>
                <a:cubicBezTo>
                  <a:pt x="243961" y="105314"/>
                  <a:pt x="241244" y="100871"/>
                  <a:pt x="237177" y="97927"/>
                </a:cubicBezTo>
                <a:cubicBezTo>
                  <a:pt x="233102" y="94984"/>
                  <a:pt x="228026" y="93786"/>
                  <a:pt x="223064" y="94597"/>
                </a:cubicBezTo>
                <a:cubicBezTo>
                  <a:pt x="218111" y="95418"/>
                  <a:pt x="213677" y="98173"/>
                  <a:pt x="210761" y="102267"/>
                </a:cubicBezTo>
                <a:lnTo>
                  <a:pt x="173024" y="155099"/>
                </a:lnTo>
                <a:cubicBezTo>
                  <a:pt x="171553" y="157005"/>
                  <a:pt x="168920" y="157571"/>
                  <a:pt x="166798" y="156420"/>
                </a:cubicBezTo>
                <a:lnTo>
                  <a:pt x="138306" y="139250"/>
                </a:lnTo>
                <a:cubicBezTo>
                  <a:pt x="129844" y="134183"/>
                  <a:pt x="118909" y="136485"/>
                  <a:pt x="113211" y="144533"/>
                </a:cubicBezTo>
                <a:lnTo>
                  <a:pt x="69436" y="206044"/>
                </a:lnTo>
                <a:cubicBezTo>
                  <a:pt x="63388" y="214592"/>
                  <a:pt x="65417" y="226413"/>
                  <a:pt x="73964" y="232460"/>
                </a:cubicBezTo>
                <a:cubicBezTo>
                  <a:pt x="82512" y="238508"/>
                  <a:pt x="94333" y="236479"/>
                  <a:pt x="100380" y="227932"/>
                </a:cubicBezTo>
                <a:lnTo>
                  <a:pt x="132080" y="184157"/>
                </a:lnTo>
                <a:cubicBezTo>
                  <a:pt x="133447" y="182091"/>
                  <a:pt x="136221" y="181496"/>
                  <a:pt x="138306" y="182836"/>
                </a:cubicBezTo>
                <a:lnTo>
                  <a:pt x="166798" y="199818"/>
                </a:lnTo>
                <a:cubicBezTo>
                  <a:pt x="173939" y="203686"/>
                  <a:pt x="182760" y="202544"/>
                  <a:pt x="188685" y="196987"/>
                </a:cubicBezTo>
                <a:moveTo>
                  <a:pt x="283028" y="75474"/>
                </a:moveTo>
                <a:cubicBezTo>
                  <a:pt x="273594" y="75474"/>
                  <a:pt x="273594" y="84908"/>
                  <a:pt x="273594" y="84908"/>
                </a:cubicBezTo>
                <a:lnTo>
                  <a:pt x="273594" y="216988"/>
                </a:lnTo>
                <a:cubicBezTo>
                  <a:pt x="273594" y="226422"/>
                  <a:pt x="283028" y="226422"/>
                  <a:pt x="283028" y="226422"/>
                </a:cubicBezTo>
                <a:lnTo>
                  <a:pt x="301897" y="226422"/>
                </a:lnTo>
                <a:cubicBezTo>
                  <a:pt x="311331" y="226422"/>
                  <a:pt x="311331" y="216988"/>
                  <a:pt x="311331" y="216988"/>
                </a:cubicBezTo>
                <a:lnTo>
                  <a:pt x="311331" y="84908"/>
                </a:lnTo>
                <a:cubicBezTo>
                  <a:pt x="311331" y="75474"/>
                  <a:pt x="301897" y="75474"/>
                  <a:pt x="301897" y="75474"/>
                </a:cubicBezTo>
                <a:lnTo>
                  <a:pt x="283028" y="75474"/>
                </a:lnTo>
                <a:moveTo>
                  <a:pt x="349068" y="113211"/>
                </a:moveTo>
                <a:cubicBezTo>
                  <a:pt x="339634" y="113211"/>
                  <a:pt x="339634" y="122645"/>
                  <a:pt x="339634" y="122645"/>
                </a:cubicBezTo>
                <a:lnTo>
                  <a:pt x="339634" y="216988"/>
                </a:lnTo>
                <a:cubicBezTo>
                  <a:pt x="339634" y="226422"/>
                  <a:pt x="349068" y="226422"/>
                  <a:pt x="349068" y="226422"/>
                </a:cubicBezTo>
                <a:lnTo>
                  <a:pt x="367937" y="226422"/>
                </a:lnTo>
                <a:cubicBezTo>
                  <a:pt x="377371" y="226422"/>
                  <a:pt x="377371" y="216988"/>
                  <a:pt x="377371" y="216988"/>
                </a:cubicBezTo>
                <a:lnTo>
                  <a:pt x="377371" y="122645"/>
                </a:lnTo>
                <a:cubicBezTo>
                  <a:pt x="377371" y="113211"/>
                  <a:pt x="367937" y="113211"/>
                  <a:pt x="367937" y="113211"/>
                </a:cubicBezTo>
                <a:lnTo>
                  <a:pt x="349068" y="113211"/>
                </a:lnTo>
              </a:path>
            </a:pathLst>
          </a:custGeom>
          <a:solidFill>
            <a:srgbClr val="484848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31" name="Rounded Rectangle 28"/>
          <p:cNvSpPr/>
          <p:nvPr/>
        </p:nvSpPr>
        <p:spPr>
          <a:xfrm>
            <a:off x="6850202" y="2769578"/>
            <a:ext cx="535627" cy="584588"/>
          </a:xfrm>
          <a:custGeom>
            <a:avLst/>
            <a:gdLst/>
            <a:ahLst/>
            <a:cxnLst/>
            <a:rect l="0" t="0" r="0" b="0"/>
            <a:pathLst>
              <a:path w="452845" h="452845">
                <a:moveTo>
                  <a:pt x="356238" y="121702"/>
                </a:moveTo>
                <a:cubicBezTo>
                  <a:pt x="356974" y="122740"/>
                  <a:pt x="357314" y="124013"/>
                  <a:pt x="357182" y="125287"/>
                </a:cubicBezTo>
                <a:cubicBezTo>
                  <a:pt x="356606" y="126636"/>
                  <a:pt x="355408" y="127617"/>
                  <a:pt x="353974" y="127928"/>
                </a:cubicBezTo>
                <a:lnTo>
                  <a:pt x="259631" y="154156"/>
                </a:lnTo>
                <a:cubicBezTo>
                  <a:pt x="258574" y="154722"/>
                  <a:pt x="257291" y="154722"/>
                  <a:pt x="256235" y="154156"/>
                </a:cubicBezTo>
                <a:cubicBezTo>
                  <a:pt x="255254" y="153382"/>
                  <a:pt x="254697" y="152193"/>
                  <a:pt x="254725" y="150948"/>
                </a:cubicBezTo>
                <a:cubicBezTo>
                  <a:pt x="254584" y="141995"/>
                  <a:pt x="252319" y="133202"/>
                  <a:pt x="248121" y="125287"/>
                </a:cubicBezTo>
                <a:cubicBezTo>
                  <a:pt x="247451" y="123985"/>
                  <a:pt x="247451" y="122438"/>
                  <a:pt x="248121" y="121136"/>
                </a:cubicBezTo>
                <a:cubicBezTo>
                  <a:pt x="248687" y="119853"/>
                  <a:pt x="249791" y="118881"/>
                  <a:pt x="251140" y="118494"/>
                </a:cubicBezTo>
                <a:lnTo>
                  <a:pt x="345483" y="92078"/>
                </a:lnTo>
                <a:cubicBezTo>
                  <a:pt x="346266" y="91729"/>
                  <a:pt x="347153" y="91729"/>
                  <a:pt x="347936" y="92078"/>
                </a:cubicBezTo>
                <a:cubicBezTo>
                  <a:pt x="348672" y="92588"/>
                  <a:pt x="349096" y="93446"/>
                  <a:pt x="349068" y="94342"/>
                </a:cubicBezTo>
                <a:cubicBezTo>
                  <a:pt x="349106" y="103918"/>
                  <a:pt x="351568" y="113334"/>
                  <a:pt x="356238" y="121702"/>
                </a:cubicBezTo>
                <a:moveTo>
                  <a:pt x="355106" y="301897"/>
                </a:moveTo>
                <a:cubicBezTo>
                  <a:pt x="355483" y="303010"/>
                  <a:pt x="355417" y="304227"/>
                  <a:pt x="354917" y="305293"/>
                </a:cubicBezTo>
                <a:cubicBezTo>
                  <a:pt x="351068" y="313095"/>
                  <a:pt x="349059" y="321680"/>
                  <a:pt x="349068" y="330388"/>
                </a:cubicBezTo>
                <a:cubicBezTo>
                  <a:pt x="349115" y="331841"/>
                  <a:pt x="348483" y="333237"/>
                  <a:pt x="347370" y="334162"/>
                </a:cubicBezTo>
                <a:cubicBezTo>
                  <a:pt x="346181" y="335049"/>
                  <a:pt x="344672" y="335388"/>
                  <a:pt x="343219" y="335105"/>
                </a:cubicBezTo>
                <a:lnTo>
                  <a:pt x="252461" y="313973"/>
                </a:lnTo>
                <a:cubicBezTo>
                  <a:pt x="251055" y="313614"/>
                  <a:pt x="249876" y="312642"/>
                  <a:pt x="249253" y="311331"/>
                </a:cubicBezTo>
                <a:cubicBezTo>
                  <a:pt x="248697" y="310067"/>
                  <a:pt x="248697" y="308633"/>
                  <a:pt x="249253" y="307369"/>
                </a:cubicBezTo>
                <a:cubicBezTo>
                  <a:pt x="252904" y="299774"/>
                  <a:pt x="254772" y="291453"/>
                  <a:pt x="254725" y="282651"/>
                </a:cubicBezTo>
                <a:cubicBezTo>
                  <a:pt x="254678" y="281198"/>
                  <a:pt x="255310" y="279802"/>
                  <a:pt x="256423" y="278877"/>
                </a:cubicBezTo>
                <a:cubicBezTo>
                  <a:pt x="257612" y="277990"/>
                  <a:pt x="259122" y="277651"/>
                  <a:pt x="260574" y="277934"/>
                </a:cubicBezTo>
                <a:lnTo>
                  <a:pt x="351898" y="299255"/>
                </a:lnTo>
                <a:cubicBezTo>
                  <a:pt x="353276" y="299680"/>
                  <a:pt x="354427" y="300632"/>
                  <a:pt x="355106" y="301897"/>
                </a:cubicBezTo>
                <a:moveTo>
                  <a:pt x="18868" y="0"/>
                </a:moveTo>
                <a:cubicBezTo>
                  <a:pt x="8443" y="0"/>
                  <a:pt x="0" y="8443"/>
                  <a:pt x="0" y="18868"/>
                </a:cubicBezTo>
                <a:lnTo>
                  <a:pt x="0" y="424920"/>
                </a:lnTo>
                <a:cubicBezTo>
                  <a:pt x="103" y="440373"/>
                  <a:pt x="12660" y="452845"/>
                  <a:pt x="28114" y="452845"/>
                </a:cubicBezTo>
                <a:lnTo>
                  <a:pt x="433977" y="452845"/>
                </a:lnTo>
                <a:cubicBezTo>
                  <a:pt x="444402" y="452845"/>
                  <a:pt x="452845" y="444402"/>
                  <a:pt x="452845" y="433977"/>
                </a:cubicBezTo>
                <a:cubicBezTo>
                  <a:pt x="452845" y="423552"/>
                  <a:pt x="444402" y="415108"/>
                  <a:pt x="433977" y="415108"/>
                </a:cubicBezTo>
                <a:lnTo>
                  <a:pt x="42454" y="415108"/>
                </a:lnTo>
                <a:cubicBezTo>
                  <a:pt x="39850" y="415108"/>
                  <a:pt x="37737" y="412995"/>
                  <a:pt x="37737" y="410391"/>
                </a:cubicBezTo>
                <a:lnTo>
                  <a:pt x="37737" y="409447"/>
                </a:lnTo>
                <a:cubicBezTo>
                  <a:pt x="37718" y="407815"/>
                  <a:pt x="38586" y="406306"/>
                  <a:pt x="40001" y="405485"/>
                </a:cubicBezTo>
                <a:lnTo>
                  <a:pt x="159062" y="332275"/>
                </a:lnTo>
                <a:cubicBezTo>
                  <a:pt x="160288" y="331445"/>
                  <a:pt x="161109" y="330152"/>
                  <a:pt x="161326" y="328690"/>
                </a:cubicBezTo>
                <a:cubicBezTo>
                  <a:pt x="161514" y="327199"/>
                  <a:pt x="160948" y="325718"/>
                  <a:pt x="159816" y="324728"/>
                </a:cubicBezTo>
                <a:cubicBezTo>
                  <a:pt x="153344" y="318690"/>
                  <a:pt x="148316" y="311274"/>
                  <a:pt x="145099" y="303029"/>
                </a:cubicBezTo>
                <a:cubicBezTo>
                  <a:pt x="144618" y="301708"/>
                  <a:pt x="143589" y="300680"/>
                  <a:pt x="142269" y="300198"/>
                </a:cubicBezTo>
                <a:cubicBezTo>
                  <a:pt x="141004" y="299642"/>
                  <a:pt x="139570" y="299642"/>
                  <a:pt x="138306" y="300198"/>
                </a:cubicBezTo>
                <a:lnTo>
                  <a:pt x="44907" y="358502"/>
                </a:lnTo>
                <a:cubicBezTo>
                  <a:pt x="43473" y="359427"/>
                  <a:pt x="41624" y="359427"/>
                  <a:pt x="40190" y="358502"/>
                </a:cubicBezTo>
                <a:cubicBezTo>
                  <a:pt x="38510" y="357653"/>
                  <a:pt x="37529" y="355851"/>
                  <a:pt x="37737" y="353974"/>
                </a:cubicBezTo>
                <a:lnTo>
                  <a:pt x="37737" y="304161"/>
                </a:lnTo>
                <a:cubicBezTo>
                  <a:pt x="37737" y="302680"/>
                  <a:pt x="38435" y="301274"/>
                  <a:pt x="39624" y="300387"/>
                </a:cubicBezTo>
                <a:lnTo>
                  <a:pt x="164722" y="204157"/>
                </a:lnTo>
                <a:cubicBezTo>
                  <a:pt x="165958" y="203308"/>
                  <a:pt x="166675" y="201884"/>
                  <a:pt x="166609" y="200384"/>
                </a:cubicBezTo>
                <a:cubicBezTo>
                  <a:pt x="166581" y="198903"/>
                  <a:pt x="165892" y="197516"/>
                  <a:pt x="164722" y="196610"/>
                </a:cubicBezTo>
                <a:cubicBezTo>
                  <a:pt x="157571" y="191365"/>
                  <a:pt x="151759" y="184515"/>
                  <a:pt x="147740" y="176609"/>
                </a:cubicBezTo>
                <a:cubicBezTo>
                  <a:pt x="147042" y="175402"/>
                  <a:pt x="145882" y="174515"/>
                  <a:pt x="144533" y="174156"/>
                </a:cubicBezTo>
                <a:cubicBezTo>
                  <a:pt x="143250" y="173694"/>
                  <a:pt x="141853" y="173694"/>
                  <a:pt x="140570" y="174156"/>
                </a:cubicBezTo>
                <a:lnTo>
                  <a:pt x="45284" y="248310"/>
                </a:lnTo>
                <a:cubicBezTo>
                  <a:pt x="43963" y="249329"/>
                  <a:pt x="42199" y="249574"/>
                  <a:pt x="40652" y="248961"/>
                </a:cubicBezTo>
                <a:cubicBezTo>
                  <a:pt x="39095" y="248338"/>
                  <a:pt x="37991" y="246942"/>
                  <a:pt x="37737" y="245291"/>
                </a:cubicBezTo>
                <a:lnTo>
                  <a:pt x="37737" y="18868"/>
                </a:lnTo>
                <a:cubicBezTo>
                  <a:pt x="37737" y="8443"/>
                  <a:pt x="29293" y="0"/>
                  <a:pt x="18868" y="0"/>
                </a:cubicBezTo>
                <a:moveTo>
                  <a:pt x="160382" y="150948"/>
                </a:moveTo>
                <a:cubicBezTo>
                  <a:pt x="160382" y="130108"/>
                  <a:pt x="177279" y="113211"/>
                  <a:pt x="198120" y="113211"/>
                </a:cubicBezTo>
                <a:cubicBezTo>
                  <a:pt x="218960" y="113211"/>
                  <a:pt x="235857" y="130108"/>
                  <a:pt x="235857" y="150948"/>
                </a:cubicBezTo>
                <a:cubicBezTo>
                  <a:pt x="235857" y="171788"/>
                  <a:pt x="218960" y="188685"/>
                  <a:pt x="198120" y="188685"/>
                </a:cubicBezTo>
                <a:cubicBezTo>
                  <a:pt x="177279" y="188685"/>
                  <a:pt x="160382" y="171788"/>
                  <a:pt x="160382" y="150948"/>
                </a:cubicBezTo>
                <a:moveTo>
                  <a:pt x="367937" y="94342"/>
                </a:moveTo>
                <a:cubicBezTo>
                  <a:pt x="367937" y="73502"/>
                  <a:pt x="384833" y="56605"/>
                  <a:pt x="405674" y="56605"/>
                </a:cubicBezTo>
                <a:cubicBezTo>
                  <a:pt x="426514" y="56605"/>
                  <a:pt x="443411" y="73502"/>
                  <a:pt x="443411" y="94342"/>
                </a:cubicBezTo>
                <a:cubicBezTo>
                  <a:pt x="443411" y="115183"/>
                  <a:pt x="426514" y="132080"/>
                  <a:pt x="405674" y="132080"/>
                </a:cubicBezTo>
                <a:cubicBezTo>
                  <a:pt x="384833" y="132080"/>
                  <a:pt x="367937" y="115183"/>
                  <a:pt x="367937" y="94342"/>
                </a:cubicBezTo>
                <a:moveTo>
                  <a:pt x="367937" y="330200"/>
                </a:moveTo>
                <a:cubicBezTo>
                  <a:pt x="367937" y="309359"/>
                  <a:pt x="384833" y="292462"/>
                  <a:pt x="405674" y="292462"/>
                </a:cubicBezTo>
                <a:cubicBezTo>
                  <a:pt x="426514" y="292462"/>
                  <a:pt x="443411" y="309359"/>
                  <a:pt x="443411" y="330200"/>
                </a:cubicBezTo>
                <a:cubicBezTo>
                  <a:pt x="443411" y="351040"/>
                  <a:pt x="426514" y="367937"/>
                  <a:pt x="405674" y="367937"/>
                </a:cubicBezTo>
                <a:cubicBezTo>
                  <a:pt x="384833" y="367937"/>
                  <a:pt x="367937" y="351040"/>
                  <a:pt x="367937" y="330200"/>
                </a:cubicBezTo>
                <a:moveTo>
                  <a:pt x="160382" y="283028"/>
                </a:moveTo>
                <a:cubicBezTo>
                  <a:pt x="160382" y="262188"/>
                  <a:pt x="177279" y="245291"/>
                  <a:pt x="198120" y="245291"/>
                </a:cubicBezTo>
                <a:cubicBezTo>
                  <a:pt x="218960" y="245291"/>
                  <a:pt x="235857" y="262188"/>
                  <a:pt x="235857" y="283028"/>
                </a:cubicBezTo>
                <a:cubicBezTo>
                  <a:pt x="235857" y="303868"/>
                  <a:pt x="218960" y="320765"/>
                  <a:pt x="198120" y="320765"/>
                </a:cubicBezTo>
                <a:cubicBezTo>
                  <a:pt x="177279" y="320765"/>
                  <a:pt x="160382" y="303868"/>
                  <a:pt x="160382" y="283028"/>
                </a:cubicBezTo>
              </a:path>
            </a:pathLst>
          </a:custGeom>
          <a:solidFill>
            <a:srgbClr val="484848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32" name="Rounded Rectangle 29"/>
          <p:cNvSpPr/>
          <p:nvPr/>
        </p:nvSpPr>
        <p:spPr>
          <a:xfrm>
            <a:off x="5854357" y="4085583"/>
            <a:ext cx="518175" cy="583225"/>
          </a:xfrm>
          <a:custGeom>
            <a:avLst/>
            <a:gdLst/>
            <a:ahLst/>
            <a:cxnLst/>
            <a:rect l="0" t="0" r="0" b="0"/>
            <a:pathLst>
              <a:path w="438090" h="451789">
                <a:moveTo>
                  <a:pt x="55681" y="37737"/>
                </a:moveTo>
                <a:cubicBezTo>
                  <a:pt x="45803" y="37784"/>
                  <a:pt x="37803" y="45784"/>
                  <a:pt x="37737" y="55662"/>
                </a:cubicBezTo>
                <a:lnTo>
                  <a:pt x="37737" y="396107"/>
                </a:lnTo>
                <a:cubicBezTo>
                  <a:pt x="37737" y="405919"/>
                  <a:pt x="45850" y="414033"/>
                  <a:pt x="55662" y="414033"/>
                </a:cubicBezTo>
                <a:lnTo>
                  <a:pt x="322501" y="414033"/>
                </a:lnTo>
                <a:cubicBezTo>
                  <a:pt x="326775" y="414033"/>
                  <a:pt x="330898" y="412485"/>
                  <a:pt x="334124" y="409693"/>
                </a:cubicBezTo>
                <a:cubicBezTo>
                  <a:pt x="342030" y="402900"/>
                  <a:pt x="353946" y="403815"/>
                  <a:pt x="360738" y="411721"/>
                </a:cubicBezTo>
                <a:cubicBezTo>
                  <a:pt x="367531" y="419627"/>
                  <a:pt x="366616" y="431543"/>
                  <a:pt x="358710" y="438335"/>
                </a:cubicBezTo>
                <a:cubicBezTo>
                  <a:pt x="348634" y="447015"/>
                  <a:pt x="335785" y="451789"/>
                  <a:pt x="322482" y="451789"/>
                </a:cubicBezTo>
                <a:lnTo>
                  <a:pt x="55681" y="451789"/>
                </a:lnTo>
                <a:cubicBezTo>
                  <a:pt x="24953" y="451732"/>
                  <a:pt x="66" y="426854"/>
                  <a:pt x="0" y="396126"/>
                </a:cubicBezTo>
                <a:lnTo>
                  <a:pt x="0" y="55662"/>
                </a:lnTo>
                <a:cubicBezTo>
                  <a:pt x="66" y="24944"/>
                  <a:pt x="24944" y="66"/>
                  <a:pt x="55662" y="0"/>
                </a:cubicBezTo>
                <a:lnTo>
                  <a:pt x="230479" y="0"/>
                </a:lnTo>
                <a:cubicBezTo>
                  <a:pt x="245404" y="0"/>
                  <a:pt x="256706" y="6207"/>
                  <a:pt x="265726" y="12962"/>
                </a:cubicBezTo>
                <a:cubicBezTo>
                  <a:pt x="266009" y="13170"/>
                  <a:pt x="266292" y="13377"/>
                  <a:pt x="266537" y="13604"/>
                </a:cubicBezTo>
                <a:lnTo>
                  <a:pt x="358389" y="90776"/>
                </a:lnTo>
                <a:cubicBezTo>
                  <a:pt x="372465" y="102097"/>
                  <a:pt x="378163" y="116966"/>
                  <a:pt x="378163" y="132947"/>
                </a:cubicBezTo>
                <a:cubicBezTo>
                  <a:pt x="378163" y="143372"/>
                  <a:pt x="369720" y="151816"/>
                  <a:pt x="359295" y="151816"/>
                </a:cubicBezTo>
                <a:cubicBezTo>
                  <a:pt x="348870" y="151816"/>
                  <a:pt x="340426" y="143372"/>
                  <a:pt x="340426" y="132947"/>
                </a:cubicBezTo>
                <a:cubicBezTo>
                  <a:pt x="340426" y="126910"/>
                  <a:pt x="338822" y="123438"/>
                  <a:pt x="334634" y="120079"/>
                </a:cubicBezTo>
                <a:lnTo>
                  <a:pt x="242706" y="42869"/>
                </a:lnTo>
                <a:cubicBezTo>
                  <a:pt x="237234" y="38812"/>
                  <a:pt x="233894" y="37718"/>
                  <a:pt x="230479" y="37718"/>
                </a:cubicBezTo>
                <a:lnTo>
                  <a:pt x="55681" y="37718"/>
                </a:lnTo>
                <a:moveTo>
                  <a:pt x="65492" y="342540"/>
                </a:moveTo>
                <a:cubicBezTo>
                  <a:pt x="65492" y="352964"/>
                  <a:pt x="73936" y="361408"/>
                  <a:pt x="84361" y="361408"/>
                </a:cubicBezTo>
                <a:lnTo>
                  <a:pt x="110966" y="361408"/>
                </a:lnTo>
                <a:lnTo>
                  <a:pt x="110966" y="369842"/>
                </a:lnTo>
                <a:cubicBezTo>
                  <a:pt x="110966" y="377475"/>
                  <a:pt x="115560" y="384352"/>
                  <a:pt x="122617" y="387267"/>
                </a:cubicBezTo>
                <a:cubicBezTo>
                  <a:pt x="129664" y="390192"/>
                  <a:pt x="137778" y="388579"/>
                  <a:pt x="143174" y="383182"/>
                </a:cubicBezTo>
                <a:lnTo>
                  <a:pt x="170458" y="355880"/>
                </a:lnTo>
                <a:cubicBezTo>
                  <a:pt x="174053" y="352304"/>
                  <a:pt x="176053" y="347436"/>
                  <a:pt x="176006" y="342370"/>
                </a:cubicBezTo>
                <a:cubicBezTo>
                  <a:pt x="175958" y="337294"/>
                  <a:pt x="173873" y="332464"/>
                  <a:pt x="170213" y="328954"/>
                </a:cubicBezTo>
                <a:lnTo>
                  <a:pt x="143193" y="301916"/>
                </a:lnTo>
                <a:cubicBezTo>
                  <a:pt x="137797" y="296510"/>
                  <a:pt x="129674" y="294887"/>
                  <a:pt x="122617" y="297802"/>
                </a:cubicBezTo>
                <a:cubicBezTo>
                  <a:pt x="115560" y="300727"/>
                  <a:pt x="110956" y="307614"/>
                  <a:pt x="110966" y="315256"/>
                </a:cubicBezTo>
                <a:lnTo>
                  <a:pt x="110966" y="323671"/>
                </a:lnTo>
                <a:lnTo>
                  <a:pt x="84361" y="323671"/>
                </a:lnTo>
                <a:cubicBezTo>
                  <a:pt x="73936" y="323671"/>
                  <a:pt x="65492" y="332115"/>
                  <a:pt x="65492" y="342540"/>
                </a:cubicBezTo>
                <a:moveTo>
                  <a:pt x="196497" y="342540"/>
                </a:moveTo>
                <a:cubicBezTo>
                  <a:pt x="196497" y="352964"/>
                  <a:pt x="204940" y="361408"/>
                  <a:pt x="215365" y="361408"/>
                </a:cubicBezTo>
                <a:lnTo>
                  <a:pt x="241989" y="361408"/>
                </a:lnTo>
                <a:lnTo>
                  <a:pt x="241989" y="369842"/>
                </a:lnTo>
                <a:cubicBezTo>
                  <a:pt x="241989" y="377475"/>
                  <a:pt x="246583" y="384352"/>
                  <a:pt x="253640" y="387267"/>
                </a:cubicBezTo>
                <a:cubicBezTo>
                  <a:pt x="260688" y="390192"/>
                  <a:pt x="268801" y="388579"/>
                  <a:pt x="274198" y="383182"/>
                </a:cubicBezTo>
                <a:lnTo>
                  <a:pt x="301482" y="355880"/>
                </a:lnTo>
                <a:cubicBezTo>
                  <a:pt x="305076" y="352313"/>
                  <a:pt x="307085" y="347436"/>
                  <a:pt x="307038" y="342370"/>
                </a:cubicBezTo>
                <a:cubicBezTo>
                  <a:pt x="307001" y="337304"/>
                  <a:pt x="304916" y="332464"/>
                  <a:pt x="301255" y="328954"/>
                </a:cubicBezTo>
                <a:lnTo>
                  <a:pt x="274198" y="301916"/>
                </a:lnTo>
                <a:cubicBezTo>
                  <a:pt x="268801" y="296510"/>
                  <a:pt x="260678" y="294887"/>
                  <a:pt x="253621" y="297802"/>
                </a:cubicBezTo>
                <a:cubicBezTo>
                  <a:pt x="246565" y="300727"/>
                  <a:pt x="241961" y="307614"/>
                  <a:pt x="241970" y="315256"/>
                </a:cubicBezTo>
                <a:lnTo>
                  <a:pt x="241970" y="323671"/>
                </a:lnTo>
                <a:lnTo>
                  <a:pt x="215365" y="323671"/>
                </a:lnTo>
                <a:cubicBezTo>
                  <a:pt x="204940" y="323671"/>
                  <a:pt x="196497" y="332115"/>
                  <a:pt x="196497" y="342540"/>
                </a:cubicBezTo>
                <a:moveTo>
                  <a:pt x="327501" y="342540"/>
                </a:moveTo>
                <a:cubicBezTo>
                  <a:pt x="327501" y="332115"/>
                  <a:pt x="335945" y="323671"/>
                  <a:pt x="346370" y="323671"/>
                </a:cubicBezTo>
                <a:lnTo>
                  <a:pt x="372975" y="323671"/>
                </a:lnTo>
                <a:lnTo>
                  <a:pt x="372975" y="315256"/>
                </a:lnTo>
                <a:cubicBezTo>
                  <a:pt x="372965" y="307614"/>
                  <a:pt x="377569" y="300727"/>
                  <a:pt x="384626" y="297802"/>
                </a:cubicBezTo>
                <a:cubicBezTo>
                  <a:pt x="391683" y="294887"/>
                  <a:pt x="399806" y="296510"/>
                  <a:pt x="405202" y="301916"/>
                </a:cubicBezTo>
                <a:lnTo>
                  <a:pt x="432260" y="328954"/>
                </a:lnTo>
                <a:cubicBezTo>
                  <a:pt x="435920" y="332464"/>
                  <a:pt x="438005" y="337304"/>
                  <a:pt x="438043" y="342370"/>
                </a:cubicBezTo>
                <a:cubicBezTo>
                  <a:pt x="438090" y="347436"/>
                  <a:pt x="436080" y="352313"/>
                  <a:pt x="432486" y="355880"/>
                </a:cubicBezTo>
                <a:lnTo>
                  <a:pt x="405202" y="383182"/>
                </a:lnTo>
                <a:cubicBezTo>
                  <a:pt x="399806" y="388579"/>
                  <a:pt x="391692" y="390192"/>
                  <a:pt x="384645" y="387267"/>
                </a:cubicBezTo>
                <a:cubicBezTo>
                  <a:pt x="377588" y="384352"/>
                  <a:pt x="372993" y="377475"/>
                  <a:pt x="372993" y="369842"/>
                </a:cubicBezTo>
                <a:lnTo>
                  <a:pt x="372993" y="361408"/>
                </a:lnTo>
                <a:lnTo>
                  <a:pt x="346389" y="361408"/>
                </a:lnTo>
                <a:cubicBezTo>
                  <a:pt x="335964" y="361408"/>
                  <a:pt x="327520" y="352964"/>
                  <a:pt x="327520" y="342540"/>
                </a:cubicBezTo>
                <a:moveTo>
                  <a:pt x="192308" y="68700"/>
                </a:moveTo>
                <a:cubicBezTo>
                  <a:pt x="184081" y="62313"/>
                  <a:pt x="172232" y="63794"/>
                  <a:pt x="165835" y="72021"/>
                </a:cubicBezTo>
                <a:lnTo>
                  <a:pt x="121683" y="128778"/>
                </a:lnTo>
                <a:lnTo>
                  <a:pt x="104060" y="111173"/>
                </a:lnTo>
                <a:cubicBezTo>
                  <a:pt x="96691" y="103805"/>
                  <a:pt x="84738" y="103814"/>
                  <a:pt x="77370" y="111183"/>
                </a:cubicBezTo>
                <a:cubicBezTo>
                  <a:pt x="70002" y="118551"/>
                  <a:pt x="70011" y="130504"/>
                  <a:pt x="77380" y="137872"/>
                </a:cubicBezTo>
                <a:lnTo>
                  <a:pt x="97022" y="157514"/>
                </a:lnTo>
                <a:cubicBezTo>
                  <a:pt x="104626" y="165100"/>
                  <a:pt x="114796" y="167930"/>
                  <a:pt x="123438" y="167930"/>
                </a:cubicBezTo>
                <a:cubicBezTo>
                  <a:pt x="129325" y="167892"/>
                  <a:pt x="135080" y="166260"/>
                  <a:pt x="140118" y="163213"/>
                </a:cubicBezTo>
                <a:cubicBezTo>
                  <a:pt x="144354" y="160703"/>
                  <a:pt x="147948" y="157231"/>
                  <a:pt x="150590" y="153080"/>
                </a:cubicBezTo>
                <a:lnTo>
                  <a:pt x="195610" y="95191"/>
                </a:lnTo>
                <a:cubicBezTo>
                  <a:pt x="202006" y="86965"/>
                  <a:pt x="200525" y="75115"/>
                  <a:pt x="192308" y="68719"/>
                </a:cubicBezTo>
                <a:moveTo>
                  <a:pt x="84361" y="208912"/>
                </a:moveTo>
                <a:cubicBezTo>
                  <a:pt x="73936" y="208912"/>
                  <a:pt x="65492" y="217356"/>
                  <a:pt x="65492" y="227781"/>
                </a:cubicBezTo>
                <a:cubicBezTo>
                  <a:pt x="65492" y="238206"/>
                  <a:pt x="73936" y="246649"/>
                  <a:pt x="84361" y="246649"/>
                </a:cubicBezTo>
                <a:lnTo>
                  <a:pt x="122098" y="246649"/>
                </a:lnTo>
                <a:cubicBezTo>
                  <a:pt x="132523" y="246649"/>
                  <a:pt x="140967" y="238206"/>
                  <a:pt x="140967" y="227781"/>
                </a:cubicBezTo>
                <a:cubicBezTo>
                  <a:pt x="140967" y="217356"/>
                  <a:pt x="132523" y="208912"/>
                  <a:pt x="122098" y="208912"/>
                </a:cubicBezTo>
                <a:lnTo>
                  <a:pt x="84361" y="208912"/>
                </a:lnTo>
                <a:moveTo>
                  <a:pt x="218762" y="183440"/>
                </a:moveTo>
                <a:cubicBezTo>
                  <a:pt x="209893" y="183440"/>
                  <a:pt x="201403" y="186459"/>
                  <a:pt x="195082" y="192780"/>
                </a:cubicBezTo>
                <a:cubicBezTo>
                  <a:pt x="188761" y="199082"/>
                  <a:pt x="185742" y="207592"/>
                  <a:pt x="185742" y="216460"/>
                </a:cubicBezTo>
                <a:lnTo>
                  <a:pt x="185742" y="235328"/>
                </a:lnTo>
                <a:cubicBezTo>
                  <a:pt x="185742" y="244197"/>
                  <a:pt x="188761" y="252687"/>
                  <a:pt x="195082" y="259008"/>
                </a:cubicBezTo>
                <a:cubicBezTo>
                  <a:pt x="201384" y="265329"/>
                  <a:pt x="209875" y="268348"/>
                  <a:pt x="218762" y="268348"/>
                </a:cubicBezTo>
                <a:lnTo>
                  <a:pt x="376824" y="268348"/>
                </a:lnTo>
                <a:cubicBezTo>
                  <a:pt x="385692" y="268348"/>
                  <a:pt x="394183" y="265329"/>
                  <a:pt x="400504" y="259008"/>
                </a:cubicBezTo>
                <a:cubicBezTo>
                  <a:pt x="406825" y="252706"/>
                  <a:pt x="409844" y="244197"/>
                  <a:pt x="409844" y="235328"/>
                </a:cubicBezTo>
                <a:lnTo>
                  <a:pt x="409844" y="216460"/>
                </a:lnTo>
                <a:cubicBezTo>
                  <a:pt x="409844" y="207592"/>
                  <a:pt x="406825" y="199101"/>
                  <a:pt x="400504" y="192780"/>
                </a:cubicBezTo>
                <a:cubicBezTo>
                  <a:pt x="394202" y="186459"/>
                  <a:pt x="385692" y="183440"/>
                  <a:pt x="376824" y="183440"/>
                </a:cubicBezTo>
                <a:lnTo>
                  <a:pt x="218762" y="183440"/>
                </a:lnTo>
              </a:path>
            </a:pathLst>
          </a:custGeom>
          <a:solidFill>
            <a:srgbClr val="484848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33" name="Rounded Rectangle 30"/>
          <p:cNvSpPr/>
          <p:nvPr/>
        </p:nvSpPr>
        <p:spPr>
          <a:xfrm>
            <a:off x="4850702" y="5406899"/>
            <a:ext cx="517372" cy="571240"/>
          </a:xfrm>
          <a:custGeom>
            <a:avLst/>
            <a:gdLst/>
            <a:ahLst/>
            <a:cxnLst/>
            <a:rect l="0" t="0" r="0" b="0"/>
            <a:pathLst>
              <a:path w="437411" h="442505">
                <a:moveTo>
                  <a:pt x="365106" y="58039"/>
                </a:moveTo>
                <a:lnTo>
                  <a:pt x="365106" y="18868"/>
                </a:lnTo>
                <a:cubicBezTo>
                  <a:pt x="365106" y="8443"/>
                  <a:pt x="356663" y="0"/>
                  <a:pt x="346238" y="0"/>
                </a:cubicBezTo>
                <a:cubicBezTo>
                  <a:pt x="335813" y="0"/>
                  <a:pt x="327369" y="8443"/>
                  <a:pt x="327369" y="18868"/>
                </a:cubicBezTo>
                <a:lnTo>
                  <a:pt x="327369" y="58077"/>
                </a:lnTo>
                <a:lnTo>
                  <a:pt x="292877" y="58077"/>
                </a:lnTo>
                <a:cubicBezTo>
                  <a:pt x="272037" y="58077"/>
                  <a:pt x="255140" y="74974"/>
                  <a:pt x="255140" y="95814"/>
                </a:cubicBezTo>
                <a:lnTo>
                  <a:pt x="255140" y="162118"/>
                </a:lnTo>
                <a:cubicBezTo>
                  <a:pt x="255140" y="182959"/>
                  <a:pt x="272037" y="199855"/>
                  <a:pt x="292877" y="199855"/>
                </a:cubicBezTo>
                <a:lnTo>
                  <a:pt x="399674" y="199855"/>
                </a:lnTo>
                <a:cubicBezTo>
                  <a:pt x="420514" y="199855"/>
                  <a:pt x="437411" y="182959"/>
                  <a:pt x="437411" y="162118"/>
                </a:cubicBezTo>
                <a:lnTo>
                  <a:pt x="437411" y="95776"/>
                </a:lnTo>
                <a:cubicBezTo>
                  <a:pt x="437411" y="74936"/>
                  <a:pt x="420514" y="58039"/>
                  <a:pt x="399674" y="58039"/>
                </a:cubicBezTo>
                <a:lnTo>
                  <a:pt x="365106" y="58039"/>
                </a:lnTo>
                <a:moveTo>
                  <a:pt x="143344" y="9792"/>
                </a:moveTo>
                <a:cubicBezTo>
                  <a:pt x="106031" y="9802"/>
                  <a:pt x="75795" y="40048"/>
                  <a:pt x="75795" y="77361"/>
                </a:cubicBezTo>
                <a:lnTo>
                  <a:pt x="75795" y="231555"/>
                </a:lnTo>
                <a:cubicBezTo>
                  <a:pt x="75389" y="255961"/>
                  <a:pt x="88172" y="278688"/>
                  <a:pt x="109249" y="291009"/>
                </a:cubicBezTo>
                <a:cubicBezTo>
                  <a:pt x="130315" y="303331"/>
                  <a:pt x="156392" y="303331"/>
                  <a:pt x="177458" y="291009"/>
                </a:cubicBezTo>
                <a:cubicBezTo>
                  <a:pt x="198535" y="278688"/>
                  <a:pt x="211318" y="255961"/>
                  <a:pt x="210912" y="231555"/>
                </a:cubicBezTo>
                <a:lnTo>
                  <a:pt x="210912" y="77342"/>
                </a:lnTo>
                <a:cubicBezTo>
                  <a:pt x="210912" y="40029"/>
                  <a:pt x="180676" y="9783"/>
                  <a:pt x="143363" y="9773"/>
                </a:cubicBezTo>
                <a:moveTo>
                  <a:pt x="18868" y="213573"/>
                </a:moveTo>
                <a:cubicBezTo>
                  <a:pt x="8443" y="213573"/>
                  <a:pt x="0" y="222017"/>
                  <a:pt x="0" y="232441"/>
                </a:cubicBezTo>
                <a:cubicBezTo>
                  <a:pt x="0" y="304312"/>
                  <a:pt x="53209" y="365078"/>
                  <a:pt x="124457" y="374560"/>
                </a:cubicBezTo>
                <a:lnTo>
                  <a:pt x="124457" y="423637"/>
                </a:lnTo>
                <a:cubicBezTo>
                  <a:pt x="124457" y="434062"/>
                  <a:pt x="132900" y="442505"/>
                  <a:pt x="143325" y="442505"/>
                </a:cubicBezTo>
                <a:cubicBezTo>
                  <a:pt x="153750" y="442505"/>
                  <a:pt x="162194" y="434062"/>
                  <a:pt x="162194" y="423637"/>
                </a:cubicBezTo>
                <a:lnTo>
                  <a:pt x="162194" y="374578"/>
                </a:lnTo>
                <a:cubicBezTo>
                  <a:pt x="226677" y="366003"/>
                  <a:pt x="277311" y="315086"/>
                  <a:pt x="285538" y="250555"/>
                </a:cubicBezTo>
                <a:cubicBezTo>
                  <a:pt x="286509" y="243800"/>
                  <a:pt x="283764" y="237055"/>
                  <a:pt x="278349" y="232904"/>
                </a:cubicBezTo>
                <a:cubicBezTo>
                  <a:pt x="272943" y="228743"/>
                  <a:pt x="265716" y="227837"/>
                  <a:pt x="259442" y="230517"/>
                </a:cubicBezTo>
                <a:cubicBezTo>
                  <a:pt x="253169" y="233196"/>
                  <a:pt x="248838" y="239055"/>
                  <a:pt x="248102" y="245838"/>
                </a:cubicBezTo>
                <a:cubicBezTo>
                  <a:pt x="240913" y="301000"/>
                  <a:pt x="192166" y="341134"/>
                  <a:pt x="136646" y="337596"/>
                </a:cubicBezTo>
                <a:cubicBezTo>
                  <a:pt x="81134" y="334058"/>
                  <a:pt x="37869" y="288066"/>
                  <a:pt x="37737" y="232441"/>
                </a:cubicBezTo>
                <a:cubicBezTo>
                  <a:pt x="37737" y="222017"/>
                  <a:pt x="29293" y="213573"/>
                  <a:pt x="18868" y="213573"/>
                </a:cubicBezTo>
                <a:moveTo>
                  <a:pt x="298123" y="141061"/>
                </a:moveTo>
                <a:lnTo>
                  <a:pt x="298123" y="116909"/>
                </a:lnTo>
                <a:cubicBezTo>
                  <a:pt x="298123" y="109098"/>
                  <a:pt x="304463" y="102758"/>
                  <a:pt x="312274" y="102758"/>
                </a:cubicBezTo>
                <a:cubicBezTo>
                  <a:pt x="320086" y="102758"/>
                  <a:pt x="326426" y="109098"/>
                  <a:pt x="326426" y="116909"/>
                </a:cubicBezTo>
                <a:lnTo>
                  <a:pt x="326426" y="141061"/>
                </a:lnTo>
                <a:cubicBezTo>
                  <a:pt x="326426" y="148873"/>
                  <a:pt x="320086" y="155212"/>
                  <a:pt x="312274" y="155212"/>
                </a:cubicBezTo>
                <a:cubicBezTo>
                  <a:pt x="304463" y="155212"/>
                  <a:pt x="298123" y="148873"/>
                  <a:pt x="298123" y="141061"/>
                </a:cubicBezTo>
                <a:moveTo>
                  <a:pt x="380220" y="155212"/>
                </a:moveTo>
                <a:cubicBezTo>
                  <a:pt x="372408" y="155212"/>
                  <a:pt x="366069" y="148873"/>
                  <a:pt x="366069" y="141061"/>
                </a:cubicBezTo>
                <a:lnTo>
                  <a:pt x="366069" y="116909"/>
                </a:lnTo>
                <a:cubicBezTo>
                  <a:pt x="366069" y="109098"/>
                  <a:pt x="372408" y="102758"/>
                  <a:pt x="380220" y="102758"/>
                </a:cubicBezTo>
                <a:cubicBezTo>
                  <a:pt x="388032" y="102758"/>
                  <a:pt x="394372" y="109098"/>
                  <a:pt x="394372" y="116909"/>
                </a:cubicBezTo>
                <a:lnTo>
                  <a:pt x="394372" y="141061"/>
                </a:lnTo>
                <a:cubicBezTo>
                  <a:pt x="394372" y="148873"/>
                  <a:pt x="388032" y="155212"/>
                  <a:pt x="380220" y="155212"/>
                </a:cubicBezTo>
              </a:path>
            </a:pathLst>
          </a:custGeom>
          <a:solidFill>
            <a:srgbClr val="484848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0100482-E0C8-7192-1E1D-7AF1BEAE9027}"/>
              </a:ext>
            </a:extLst>
          </p:cNvPr>
          <p:cNvGrpSpPr/>
          <p:nvPr/>
        </p:nvGrpSpPr>
        <p:grpSpPr>
          <a:xfrm>
            <a:off x="2362620" y="2623430"/>
            <a:ext cx="3505085" cy="876882"/>
            <a:chOff x="3421397" y="2623430"/>
            <a:chExt cx="3505085" cy="876882"/>
          </a:xfrm>
        </p:grpSpPr>
        <p:sp>
          <p:nvSpPr>
            <p:cNvPr id="24" name="Rounded Rectangle 21"/>
            <p:cNvSpPr/>
            <p:nvPr/>
          </p:nvSpPr>
          <p:spPr>
            <a:xfrm>
              <a:off x="3870687" y="2623430"/>
              <a:ext cx="66953" cy="876882"/>
            </a:xfrm>
            <a:custGeom>
              <a:avLst/>
              <a:gdLst/>
              <a:ahLst/>
              <a:cxnLst/>
              <a:rect l="0" t="0" r="0" b="0"/>
              <a:pathLst>
                <a:path w="56605" h="679268">
                  <a:moveTo>
                    <a:pt x="0" y="0"/>
                  </a:moveTo>
                  <a:lnTo>
                    <a:pt x="56605" y="0"/>
                  </a:lnTo>
                  <a:lnTo>
                    <a:pt x="56605" y="679268"/>
                  </a:lnTo>
                  <a:lnTo>
                    <a:pt x="0" y="679268"/>
                  </a:lnTo>
                  <a:lnTo>
                    <a:pt x="0" y="0"/>
                  </a:lnTo>
                </a:path>
              </a:pathLst>
            </a:custGeom>
            <a:solidFill>
              <a:srgbClr val="92BD39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421397" y="2678216"/>
              <a:ext cx="157371" cy="35758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ctr"/>
              <a:r>
                <a:rPr b="1" dirty="0">
                  <a:solidFill>
                    <a:srgbClr val="92BD39"/>
                  </a:solidFill>
                  <a:latin typeface="Roboto"/>
                </a:rPr>
                <a:t>3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111609" y="2634525"/>
              <a:ext cx="22233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l"/>
              <a:r>
                <a:rPr sz="2400" b="1" dirty="0">
                  <a:solidFill>
                    <a:srgbClr val="92BD39"/>
                  </a:solidFill>
                  <a:latin typeface="Roboto"/>
                </a:rPr>
                <a:t>Analyze Results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111609" y="3066022"/>
              <a:ext cx="2814873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l"/>
              <a:r>
                <a:rPr sz="1400" dirty="0">
                  <a:solidFill>
                    <a:srgbClr val="484848"/>
                  </a:solidFill>
                  <a:latin typeface="Roboto"/>
                </a:rPr>
                <a:t>Interpret the audit results, including
FAAS and WER metrics.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ABD59F7-6526-3C67-D156-7EE979AADA33}"/>
              </a:ext>
            </a:extLst>
          </p:cNvPr>
          <p:cNvGrpSpPr/>
          <p:nvPr/>
        </p:nvGrpSpPr>
        <p:grpSpPr>
          <a:xfrm>
            <a:off x="1482226" y="3938752"/>
            <a:ext cx="3142448" cy="876882"/>
            <a:chOff x="2541003" y="3938752"/>
            <a:chExt cx="3142448" cy="876882"/>
          </a:xfrm>
        </p:grpSpPr>
        <p:sp>
          <p:nvSpPr>
            <p:cNvPr id="22" name="Rounded Rectangle 19"/>
            <p:cNvSpPr/>
            <p:nvPr/>
          </p:nvSpPr>
          <p:spPr>
            <a:xfrm>
              <a:off x="3088325" y="3938752"/>
              <a:ext cx="66953" cy="876882"/>
            </a:xfrm>
            <a:custGeom>
              <a:avLst/>
              <a:gdLst/>
              <a:ahLst/>
              <a:cxnLst/>
              <a:rect l="0" t="0" r="0" b="0"/>
              <a:pathLst>
                <a:path w="56605" h="679268">
                  <a:moveTo>
                    <a:pt x="0" y="0"/>
                  </a:moveTo>
                  <a:lnTo>
                    <a:pt x="56605" y="0"/>
                  </a:lnTo>
                  <a:lnTo>
                    <a:pt x="56605" y="679268"/>
                  </a:lnTo>
                  <a:lnTo>
                    <a:pt x="0" y="679268"/>
                  </a:lnTo>
                  <a:lnTo>
                    <a:pt x="0" y="0"/>
                  </a:lnTo>
                </a:path>
              </a:pathLst>
            </a:custGeom>
            <a:solidFill>
              <a:srgbClr val="3CC583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ounded Rectangle 20"/>
            <p:cNvSpPr/>
            <p:nvPr/>
          </p:nvSpPr>
          <p:spPr>
            <a:xfrm>
              <a:off x="3088325" y="3938752"/>
              <a:ext cx="66953" cy="876882"/>
            </a:xfrm>
            <a:custGeom>
              <a:avLst/>
              <a:gdLst/>
              <a:ahLst/>
              <a:cxnLst/>
              <a:rect l="0" t="0" r="0" b="0"/>
              <a:pathLst>
                <a:path w="56605" h="679268">
                  <a:moveTo>
                    <a:pt x="0" y="0"/>
                  </a:moveTo>
                  <a:lnTo>
                    <a:pt x="56605" y="0"/>
                  </a:lnTo>
                  <a:lnTo>
                    <a:pt x="56605" y="679268"/>
                  </a:lnTo>
                  <a:lnTo>
                    <a:pt x="0" y="679268"/>
                  </a:lnTo>
                  <a:close/>
                </a:path>
              </a:pathLst>
            </a:custGeom>
            <a:noFill/>
            <a:ln w="14151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541003" y="4002083"/>
              <a:ext cx="157371" cy="35758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ctr"/>
              <a:r>
                <a:rPr b="1">
                  <a:solidFill>
                    <a:srgbClr val="3CC583"/>
                  </a:solidFill>
                  <a:latin typeface="Roboto"/>
                </a:rPr>
                <a:t>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311504" y="3958725"/>
              <a:ext cx="1133324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l"/>
              <a:r>
                <a:rPr sz="2000" b="1" dirty="0">
                  <a:solidFill>
                    <a:srgbClr val="3CC583"/>
                  </a:solidFill>
                  <a:latin typeface="Roboto"/>
                </a:rPr>
                <a:t>Run Audit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311504" y="4390226"/>
              <a:ext cx="2371947" cy="397316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l"/>
              <a:r>
                <a:rPr sz="1000" dirty="0">
                  <a:solidFill>
                    <a:srgbClr val="484848"/>
                  </a:solidFill>
                  <a:latin typeface="Roboto"/>
                </a:rPr>
                <a:t>Evaluate the model's fairness using
the ASR-</a:t>
              </a:r>
              <a:r>
                <a:rPr sz="1000" dirty="0" err="1">
                  <a:solidFill>
                    <a:srgbClr val="484848"/>
                  </a:solidFill>
                  <a:latin typeface="Roboto"/>
                </a:rPr>
                <a:t>FairBench</a:t>
              </a:r>
              <a:r>
                <a:rPr sz="1000" dirty="0">
                  <a:solidFill>
                    <a:srgbClr val="484848"/>
                  </a:solidFill>
                  <a:latin typeface="Roboto"/>
                </a:rPr>
                <a:t> framework.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87595DA-28B6-7C42-2D74-9E739C2D2E5A}"/>
              </a:ext>
            </a:extLst>
          </p:cNvPr>
          <p:cNvGrpSpPr/>
          <p:nvPr/>
        </p:nvGrpSpPr>
        <p:grpSpPr>
          <a:xfrm>
            <a:off x="3490833" y="1161958"/>
            <a:ext cx="3191033" cy="1169177"/>
            <a:chOff x="4549610" y="1161958"/>
            <a:chExt cx="3191033" cy="1169177"/>
          </a:xfrm>
        </p:grpSpPr>
        <p:sp>
          <p:nvSpPr>
            <p:cNvPr id="28" name="Rounded Rectangle 25"/>
            <p:cNvSpPr/>
            <p:nvPr/>
          </p:nvSpPr>
          <p:spPr>
            <a:xfrm>
              <a:off x="4990395" y="1161958"/>
              <a:ext cx="66953" cy="1169177"/>
            </a:xfrm>
            <a:custGeom>
              <a:avLst/>
              <a:gdLst/>
              <a:ahLst/>
              <a:cxnLst/>
              <a:rect l="0" t="0" r="0" b="0"/>
              <a:pathLst>
                <a:path w="56605" h="905691">
                  <a:moveTo>
                    <a:pt x="0" y="0"/>
                  </a:moveTo>
                  <a:lnTo>
                    <a:pt x="56605" y="0"/>
                  </a:lnTo>
                  <a:lnTo>
                    <a:pt x="56605" y="905691"/>
                  </a:lnTo>
                  <a:lnTo>
                    <a:pt x="0" y="905691"/>
                  </a:lnTo>
                  <a:lnTo>
                    <a:pt x="0" y="0"/>
                  </a:lnTo>
                </a:path>
              </a:pathLst>
            </a:custGeom>
            <a:solidFill>
              <a:srgbClr val="1EABDA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9" name="Rounded Rectangle 26"/>
            <p:cNvSpPr/>
            <p:nvPr/>
          </p:nvSpPr>
          <p:spPr>
            <a:xfrm>
              <a:off x="4990395" y="1161958"/>
              <a:ext cx="66953" cy="1169177"/>
            </a:xfrm>
            <a:custGeom>
              <a:avLst/>
              <a:gdLst/>
              <a:ahLst/>
              <a:cxnLst/>
              <a:rect l="0" t="0" r="0" b="0"/>
              <a:pathLst>
                <a:path w="56605" h="905691">
                  <a:moveTo>
                    <a:pt x="0" y="0"/>
                  </a:moveTo>
                  <a:lnTo>
                    <a:pt x="56605" y="0"/>
                  </a:lnTo>
                  <a:lnTo>
                    <a:pt x="56605" y="905691"/>
                  </a:lnTo>
                  <a:lnTo>
                    <a:pt x="0" y="905691"/>
                  </a:lnTo>
                  <a:close/>
                </a:path>
              </a:pathLst>
            </a:custGeom>
            <a:noFill/>
            <a:ln w="14151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320109" y="1649968"/>
              <a:ext cx="2420534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l"/>
              <a:r>
                <a:rPr sz="1400" dirty="0">
                  <a:solidFill>
                    <a:srgbClr val="484848"/>
                  </a:solidFill>
                  <a:latin typeface="Roboto"/>
                </a:rPr>
                <a:t>Share the findings on the ASR-
</a:t>
              </a:r>
              <a:r>
                <a:rPr sz="1400" dirty="0" err="1">
                  <a:solidFill>
                    <a:srgbClr val="484848"/>
                  </a:solidFill>
                  <a:latin typeface="Roboto"/>
                </a:rPr>
                <a:t>FairBench</a:t>
              </a:r>
              <a:r>
                <a:rPr sz="1400" dirty="0">
                  <a:solidFill>
                    <a:srgbClr val="484848"/>
                  </a:solidFill>
                  <a:latin typeface="Roboto"/>
                </a:rPr>
                <a:t> dashboard for
transparency.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320109" y="1181930"/>
              <a:ext cx="2039020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l"/>
              <a:r>
                <a:rPr sz="2000" b="1" dirty="0">
                  <a:solidFill>
                    <a:srgbClr val="1EABDA"/>
                  </a:solidFill>
                  <a:latin typeface="Roboto"/>
                </a:rPr>
                <a:t>Publish Summary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549610" y="1225289"/>
              <a:ext cx="157371" cy="35758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ctr"/>
              <a:r>
                <a:rPr b="1">
                  <a:solidFill>
                    <a:srgbClr val="1EABDA"/>
                  </a:solidFill>
                  <a:latin typeface="Roboto"/>
                </a:rPr>
                <a:t>4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A70EF81-2722-5BB9-B81E-B7F9230942C5}"/>
              </a:ext>
            </a:extLst>
          </p:cNvPr>
          <p:cNvGrpSpPr/>
          <p:nvPr/>
        </p:nvGrpSpPr>
        <p:grpSpPr>
          <a:xfrm>
            <a:off x="477923" y="5327151"/>
            <a:ext cx="3271185" cy="876882"/>
            <a:chOff x="1536700" y="5327151"/>
            <a:chExt cx="3271185" cy="876882"/>
          </a:xfrm>
        </p:grpSpPr>
        <p:sp>
          <p:nvSpPr>
            <p:cNvPr id="26" name="Rounded Rectangle 23"/>
            <p:cNvSpPr/>
            <p:nvPr/>
          </p:nvSpPr>
          <p:spPr>
            <a:xfrm>
              <a:off x="2084022" y="5327151"/>
              <a:ext cx="66953" cy="876882"/>
            </a:xfrm>
            <a:custGeom>
              <a:avLst/>
              <a:gdLst/>
              <a:ahLst/>
              <a:cxnLst/>
              <a:rect l="0" t="0" r="0" b="0"/>
              <a:pathLst>
                <a:path w="56605" h="679268">
                  <a:moveTo>
                    <a:pt x="0" y="0"/>
                  </a:moveTo>
                  <a:lnTo>
                    <a:pt x="56605" y="0"/>
                  </a:lnTo>
                  <a:lnTo>
                    <a:pt x="56605" y="679268"/>
                  </a:lnTo>
                  <a:lnTo>
                    <a:pt x="0" y="679268"/>
                  </a:lnTo>
                  <a:lnTo>
                    <a:pt x="0" y="0"/>
                  </a:lnTo>
                </a:path>
              </a:pathLst>
            </a:custGeom>
            <a:solidFill>
              <a:srgbClr val="4E88E7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7" name="Rounded Rectangle 24"/>
            <p:cNvSpPr/>
            <p:nvPr/>
          </p:nvSpPr>
          <p:spPr>
            <a:xfrm>
              <a:off x="2084022" y="5327151"/>
              <a:ext cx="66953" cy="876882"/>
            </a:xfrm>
            <a:custGeom>
              <a:avLst/>
              <a:gdLst/>
              <a:ahLst/>
              <a:cxnLst/>
              <a:rect l="0" t="0" r="0" b="0"/>
              <a:pathLst>
                <a:path w="56605" h="679268">
                  <a:moveTo>
                    <a:pt x="0" y="0"/>
                  </a:moveTo>
                  <a:lnTo>
                    <a:pt x="56605" y="0"/>
                  </a:lnTo>
                  <a:lnTo>
                    <a:pt x="56605" y="679268"/>
                  </a:lnTo>
                  <a:lnTo>
                    <a:pt x="0" y="679268"/>
                  </a:lnTo>
                  <a:close/>
                </a:path>
              </a:pathLst>
            </a:custGeom>
            <a:noFill/>
            <a:ln w="14151">
              <a:solidFill>
                <a:srgbClr val="FFFF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307201" y="5710467"/>
              <a:ext cx="2500684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l"/>
              <a:r>
                <a:rPr sz="1400" dirty="0">
                  <a:solidFill>
                    <a:srgbClr val="484848"/>
                  </a:solidFill>
                  <a:latin typeface="Roboto"/>
                </a:rPr>
                <a:t>Choose an ASR model from the
Hugging Face Model Hub.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536700" y="5390482"/>
              <a:ext cx="157371" cy="357584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ctr"/>
              <a:r>
                <a:rPr b="1" dirty="0">
                  <a:solidFill>
                    <a:srgbClr val="4E88E7"/>
                  </a:solidFill>
                  <a:latin typeface="Roboto"/>
                </a:rPr>
                <a:t>1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307201" y="5347124"/>
              <a:ext cx="1503617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t">
              <a:spAutoFit/>
            </a:bodyPr>
            <a:lstStyle/>
            <a:p>
              <a:pPr algn="l"/>
              <a:r>
                <a:rPr sz="2000" b="1" dirty="0">
                  <a:solidFill>
                    <a:srgbClr val="4E88E7"/>
                  </a:solidFill>
                  <a:latin typeface="Roboto"/>
                </a:rPr>
                <a:t>Select Model</a:t>
              </a:r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12EFBB75-13E2-493E-8CA4-755BE4405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6290" y="4579442"/>
            <a:ext cx="4829345" cy="1878645"/>
          </a:xfrm>
          <a:prstGeom prst="roundRect">
            <a:avLst>
              <a:gd name="adj" fmla="val 22411"/>
            </a:avLst>
          </a:prstGeom>
        </p:spPr>
      </p:pic>
    </p:spTree>
    <p:extLst>
      <p:ext uri="{BB962C8B-B14F-4D97-AF65-F5344CB8AC3E}">
        <p14:creationId xmlns:p14="http://schemas.microsoft.com/office/powerpoint/2010/main" val="130989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B80D3A-FBEF-DEAD-4DA9-976A6FCF796E}"/>
              </a:ext>
            </a:extLst>
          </p:cNvPr>
          <p:cNvSpPr txBox="1"/>
          <p:nvPr/>
        </p:nvSpPr>
        <p:spPr>
          <a:xfrm>
            <a:off x="4301438" y="269097"/>
            <a:ext cx="3589124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l"/>
            <a:r>
              <a:rPr lang="en-IN" sz="4000" b="1" dirty="0">
                <a:solidFill>
                  <a:srgbClr val="4E88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1. </a:t>
            </a:r>
            <a:r>
              <a:rPr sz="4000" b="1" dirty="0">
                <a:solidFill>
                  <a:srgbClr val="4E88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Select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BB341A-E004-359B-9E3B-8D9819D80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013" y="884650"/>
            <a:ext cx="10610556" cy="597335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764775D-E10B-A7B7-9DAB-F5294F13C532}"/>
              </a:ext>
            </a:extLst>
          </p:cNvPr>
          <p:cNvSpPr/>
          <p:nvPr/>
        </p:nvSpPr>
        <p:spPr>
          <a:xfrm>
            <a:off x="5175682" y="994299"/>
            <a:ext cx="674702" cy="257452"/>
          </a:xfrm>
          <a:prstGeom prst="roundRect">
            <a:avLst/>
          </a:prstGeom>
          <a:solidFill>
            <a:srgbClr val="F4F78D">
              <a:alpha val="41176"/>
            </a:srgb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7B7592C-DE48-9194-C99C-4F76F00FF8BA}"/>
              </a:ext>
            </a:extLst>
          </p:cNvPr>
          <p:cNvSpPr/>
          <p:nvPr/>
        </p:nvSpPr>
        <p:spPr>
          <a:xfrm>
            <a:off x="4013200" y="2089150"/>
            <a:ext cx="7213600" cy="558800"/>
          </a:xfrm>
          <a:prstGeom prst="round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391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A344AE-CAF5-87C1-2C7E-8DC7A8B3B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0F07C6D-07C4-A78F-A4D9-D5E87FD95824}"/>
              </a:ext>
            </a:extLst>
          </p:cNvPr>
          <p:cNvSpPr txBox="1"/>
          <p:nvPr/>
        </p:nvSpPr>
        <p:spPr>
          <a:xfrm>
            <a:off x="4301438" y="269097"/>
            <a:ext cx="3589124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l"/>
            <a:r>
              <a:rPr lang="en-IN" sz="4000" b="1" dirty="0">
                <a:solidFill>
                  <a:srgbClr val="4E88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1. </a:t>
            </a:r>
            <a:r>
              <a:rPr sz="4000" b="1" dirty="0">
                <a:solidFill>
                  <a:srgbClr val="4E88E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Select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FD3B43-B47C-3811-527D-3C646308E0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52013" y="885707"/>
            <a:ext cx="10610556" cy="597123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64CD22D-C0D4-D4FD-016D-78AED9703FF0}"/>
              </a:ext>
            </a:extLst>
          </p:cNvPr>
          <p:cNvSpPr/>
          <p:nvPr/>
        </p:nvSpPr>
        <p:spPr>
          <a:xfrm>
            <a:off x="1018547" y="1727200"/>
            <a:ext cx="2224185" cy="254000"/>
          </a:xfrm>
          <a:prstGeom prst="roundRect">
            <a:avLst/>
          </a:prstGeom>
          <a:solidFill>
            <a:srgbClr val="FFFF00">
              <a:alpha val="41176"/>
            </a:srgb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544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Custom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Custom 3">
      <a:majorFont>
        <a:latin typeface="Comic Sans MS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 discovery_V1_win32_EF_v4.potx" id="{C76E1CB0-558D-4FB9-AA8B-DAB0BFDB970A}" vid="{87D4F3E9-C3BB-413B-A87E-0B7BB674A5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9A734A7-6096-47AA-9737-CDF62701A0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881D8D6-8849-400B-8BC9-21D401C7DD06}">
  <ds:schemaRefs>
    <ds:schemaRef ds:uri="16c05727-aa75-4e4a-9b5f-8a80a1165891"/>
    <ds:schemaRef ds:uri="http://schemas.microsoft.com/office/2006/metadata/properties"/>
    <ds:schemaRef ds:uri="http://schemas.microsoft.com/sharepoint/v3"/>
    <ds:schemaRef ds:uri="http://www.w3.org/XML/1998/namespace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230e9df3-be65-4c73-a93b-d1236ebd677e"/>
    <ds:schemaRef ds:uri="71af3243-3dd4-4a8d-8c0d-dd76da1f02a5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F8397A0-8C35-4EEE-8E61-47C914415B5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3184</TotalTime>
  <Words>1631</Words>
  <Application>Microsoft Office PowerPoint</Application>
  <PresentationFormat>Widescreen</PresentationFormat>
  <Paragraphs>220</Paragraphs>
  <Slides>25</Slides>
  <Notes>6</Notes>
  <HiddenSlides>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Calibri</vt:lpstr>
      <vt:lpstr>Comic Sans MS</vt:lpstr>
      <vt:lpstr>Courier New</vt:lpstr>
      <vt:lpstr>fkGroteskNeue</vt:lpstr>
      <vt:lpstr>Roboto</vt:lpstr>
      <vt:lpstr>Wingdings</vt:lpstr>
      <vt:lpstr>Custom</vt:lpstr>
      <vt:lpstr>PowerPoint Presentation</vt:lpstr>
      <vt:lpstr>Overview</vt:lpstr>
      <vt:lpstr>ASR FairBench</vt:lpstr>
      <vt:lpstr>PowerPoint Presentation</vt:lpstr>
      <vt:lpstr>Motivation</vt:lpstr>
      <vt:lpstr>PowerPoint Presentation</vt:lpstr>
      <vt:lpstr>Workflow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&amp; solutions</vt:lpstr>
      <vt:lpstr>Limitations</vt:lpstr>
      <vt:lpstr>Learning outcomes</vt:lpstr>
      <vt:lpstr>Results &amp; achievements</vt:lpstr>
      <vt:lpstr>PowerPoint Presentation</vt:lpstr>
      <vt:lpstr>Thank You !!</vt:lpstr>
      <vt:lpstr>PowerPoint Presentation</vt:lpstr>
      <vt:lpstr>Results &amp; achievements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Satyam Rahangdale</dc:creator>
  <cp:lastModifiedBy>Satyam Rahangdale</cp:lastModifiedBy>
  <cp:revision>5</cp:revision>
  <dcterms:created xsi:type="dcterms:W3CDTF">2025-08-30T01:23:23Z</dcterms:created>
  <dcterms:modified xsi:type="dcterms:W3CDTF">2025-09-02T14:41:06Z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